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5.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6.xml" ContentType="application/inkml+xml"/>
  <Override PartName="/ppt/notesSlides/notesSlide6.xml" ContentType="application/vnd.openxmlformats-officedocument.presentationml.notesSlide+xml"/>
  <Override PartName="/ppt/ink/ink7.xml" ContentType="application/inkml+xml"/>
  <Override PartName="/ppt/ink/ink8.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9.xml" ContentType="application/inkml+xml"/>
  <Override PartName="/ppt/notesSlides/notesSlide9.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60" r:id="rId1"/>
    <p:sldMasterId id="2147483680" r:id="rId2"/>
    <p:sldMasterId id="2147483692" r:id="rId3"/>
    <p:sldMasterId id="2147483701" r:id="rId4"/>
  </p:sldMasterIdLst>
  <p:notesMasterIdLst>
    <p:notesMasterId r:id="rId19"/>
  </p:notesMasterIdLst>
  <p:sldIdLst>
    <p:sldId id="256" r:id="rId5"/>
    <p:sldId id="714" r:id="rId6"/>
    <p:sldId id="259" r:id="rId7"/>
    <p:sldId id="260" r:id="rId8"/>
    <p:sldId id="261" r:id="rId9"/>
    <p:sldId id="727" r:id="rId10"/>
    <p:sldId id="263" r:id="rId11"/>
    <p:sldId id="257" r:id="rId12"/>
    <p:sldId id="258" r:id="rId13"/>
    <p:sldId id="720" r:id="rId14"/>
    <p:sldId id="723" r:id="rId15"/>
    <p:sldId id="724" r:id="rId16"/>
    <p:sldId id="715" r:id="rId17"/>
    <p:sldId id="30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FA61376-ECC0-4353-84A2-E0E4C3217568}">
          <p14:sldIdLst>
            <p14:sldId id="256"/>
            <p14:sldId id="714"/>
            <p14:sldId id="259"/>
            <p14:sldId id="260"/>
            <p14:sldId id="261"/>
            <p14:sldId id="727"/>
            <p14:sldId id="263"/>
            <p14:sldId id="257"/>
            <p14:sldId id="258"/>
            <p14:sldId id="720"/>
            <p14:sldId id="723"/>
            <p14:sldId id="724"/>
            <p14:sldId id="715"/>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50"/>
    <a:srgbClr val="8497B0"/>
    <a:srgbClr val="8FAADC"/>
    <a:srgbClr val="2F5597"/>
    <a:srgbClr val="626CC7"/>
    <a:srgbClr val="323B8D"/>
    <a:srgbClr val="21275D"/>
    <a:srgbClr val="161A3E"/>
    <a:srgbClr val="203864"/>
    <a:srgbClr val="8BB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71" autoAdjust="0"/>
    <p:restoredTop sz="94744" autoAdjust="0"/>
  </p:normalViewPr>
  <p:slideViewPr>
    <p:cSldViewPr snapToGrid="0">
      <p:cViewPr varScale="1">
        <p:scale>
          <a:sx n="78" d="100"/>
          <a:sy n="78" d="100"/>
        </p:scale>
        <p:origin x="773" y="62"/>
      </p:cViewPr>
      <p:guideLst/>
    </p:cSldViewPr>
  </p:slideViewPr>
  <p:notesTextViewPr>
    <p:cViewPr>
      <p:scale>
        <a:sx n="200" d="100"/>
        <a:sy n="2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7T08:52:50.718"/>
    </inkml:context>
    <inkml:brush xml:id="br0">
      <inkml:brushProperty name="width" value="0.35" units="cm"/>
      <inkml:brushProperty name="height" value="0.35" units="cm"/>
      <inkml:brushProperty name="color" value="#FFFFFF"/>
    </inkml:brush>
  </inkml:definitions>
  <inkml:trace contextRef="#ctx0" brushRef="#br0">3481 30 24575,'-5'-3'0,"0"0"0,-1 0 0,1 1 0,0 0 0,-1 0 0,0 1 0,1 0 0,-1 0 0,0 0 0,1 0 0,-8 1 0,-1-1 0,-96-7 0,-134 7 0,108 4 0,-726-3 0,702 13 0,11 1 0,-576-13 0,345-2 0,-247 1-1365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03:10:06.886"/>
    </inkml:context>
    <inkml:brush xml:id="br0">
      <inkml:brushProperty name="width" value="0.35" units="cm"/>
      <inkml:brushProperty name="height" value="0.35" units="cm"/>
      <inkml:brushProperty name="color" value="#FFFFFF"/>
    </inkml:brush>
  </inkml:definitions>
  <inkml:trace contextRef="#ctx0" brushRef="#br0">3057 454 24575,'-46'0'0,"-52"-1"0,-190 23 0,179-6 0,0-5 0,-125-4 0,-32 9 0,111-3 0,9-3 0,-115 5 0,156-8 0,0 4 0,-111 26 0,83-1 0,93-23 0,0-2 0,-74 10 0,-163-18 0,172-5 0,92 2 0,1 0 0,-1-1 0,1-1 0,0 0 0,-1-1 0,1 0 0,0-1 0,1 0 0,-21-11 0,27 12 0,0 0 0,0-1 0,1 1 0,-1-1 0,1 0 0,0 0 0,0 0 0,0-1 0,1 1 0,0-1 0,0 0 0,0 0 0,0 0 0,1-1 0,-1 1 0,2 0 0,-1-1 0,0 0 0,1 1 0,0-1 0,1 0 0,-1 0 0,1-9 0,1 4 0,1 0 0,0 0 0,0 0 0,1 0 0,1 0 0,0 1 0,0-1 0,1 1 0,0 0 0,1 0 0,0 1 0,1-1 0,-1 1 0,2 1 0,11-12 0,5-2 0,1 1 0,1 1 0,0 1 0,35-17 0,-34 23 0,0 1 0,1 1 0,57-13 0,-1 0 0,-56 15 0,0 0 0,1 0 0,-2-2 0,0-2 0,37-21 0,-50 25 46,-1 2 0,1 0-1,0 0 1,1 2 0,0 0-1,17-4 1,92-10-746,-79 13-285,14-2-5841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03:10:10.423"/>
    </inkml:context>
    <inkml:brush xml:id="br0">
      <inkml:brushProperty name="width" value="0.35" units="cm"/>
      <inkml:brushProperty name="height" value="0.35" units="cm"/>
      <inkml:brushProperty name="color" value="#FFFFFF"/>
    </inkml:brush>
  </inkml:definitions>
  <inkml:trace contextRef="#ctx0" brushRef="#br0">97 231 24575,'-3'-1'0,"0"1"0,0 0 0,1-1 0,-1 0 0,0 0 0,0 0 0,1 0 0,-1 0 0,1 0 0,-1-1 0,1 1 0,-1-1 0,1 0 0,0 0 0,0 0 0,0 0 0,0 0 0,0 0 0,0 0 0,-1-4 0,-4-5 0,0 0 0,1 0 0,-5-14 0,9 19 0,0 1 0,0 1 0,0-1 0,1 0 0,0 0 0,-1 0 0,2 0 0,-1 0 0,1-1 0,0 1 0,0 0 0,1-9 0,0 12 0,-1-1 0,1 0 0,0 1 0,1-1 0,-1 0 0,0 1 0,1-1 0,-1 1 0,1 0 0,0-1 0,0 1 0,0 0 0,0 0 0,0 0 0,0 1 0,1-1 0,-1 0 0,0 1 0,1-1 0,0 1 0,-1 0 0,1 0 0,3-1 0,9-2 0,1 0 0,0 1 0,0 1 0,29-1 0,72 7 0,-55 0 0,40-1 0,245 20 0,-113 8-1365,-175-20-5461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03:10:15.257"/>
    </inkml:context>
    <inkml:brush xml:id="br0">
      <inkml:brushProperty name="width" value="0.35" units="cm"/>
      <inkml:brushProperty name="height" value="0.35" units="cm"/>
      <inkml:brushProperty name="color" value="#FFFFFF"/>
    </inkml:brush>
  </inkml:definitions>
  <inkml:trace contextRef="#ctx0" brushRef="#br0">2314 0 24575,'-31'0'0,"0"2"0,-1 1 0,-54 11 0,70-9 0,0 0 0,1 0 0,-1 2 0,1 0 0,1 1 0,-1 0 0,1 1 0,-24 20 0,12-5 0,17-15 0,0 0 0,-1 0 0,0-1 0,-1 0 0,1-1 0,-2-1 0,1 1 0,-1-2 0,-19 8 0,-9-6 0,-2 0 0,1-3 0,-1-2 0,-79-5 0,47 0 0,-35 1 0,-16-2 0,-183 18 0,219-6 0,57-7 0,0 2 0,0 2 0,-41 10 0,-272 73 0,237-61 0,76-18 0,0 0 0,0-3 0,-44 5 0,38-10-1365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7T08:52:53.349"/>
    </inkml:context>
    <inkml:brush xml:id="br0">
      <inkml:brushProperty name="width" value="0.35" units="cm"/>
      <inkml:brushProperty name="height" value="0.35" units="cm"/>
      <inkml:brushProperty name="color" value="#FFFFFF"/>
    </inkml:brush>
  </inkml:definitions>
  <inkml:trace contextRef="#ctx0" brushRef="#br0">1 302 24575,'38'-42'0,"-27"30"0,-1 1 0,2-1 0,22-16 0,-17 16 0,1 1 0,1 1 0,0 1 0,0 1 0,1 0 0,27-6 0,-18 8 0,0 1 0,0 2 0,59 0 0,-69 3 0,59 1 0,80-8 0,-138 4 0,6 1 0,1-2 0,-1 0 0,32-11 0,176-59-1365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7T08:53:07.616"/>
    </inkml:context>
    <inkml:brush xml:id="br0">
      <inkml:brushProperty name="width" value="0.35" units="cm"/>
      <inkml:brushProperty name="height" value="0.35" units="cm"/>
      <inkml:brushProperty name="color" value="#FFFFFF"/>
    </inkml:brush>
  </inkml:definitions>
  <inkml:trace contextRef="#ctx0" brushRef="#br0">275 859 24575,'0'-17'0,"-2"0"0,0 0 0,-1 0 0,0 0 0,-12-32 0,-40-75 0,15 40 0,3 6 0,18 39 0,-16-46 0,23 51 0,1 3 0,1 0 0,1-1 0,1 0 0,-4-48 0,10 5-1365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7T08:53:13.316"/>
    </inkml:context>
    <inkml:brush xml:id="br0">
      <inkml:brushProperty name="width" value="0.35" units="cm"/>
      <inkml:brushProperty name="height" value="0.35" units="cm"/>
      <inkml:brushProperty name="color" value="#FFFFFF"/>
    </inkml:brush>
  </inkml:definitions>
  <inkml:trace contextRef="#ctx0" brushRef="#br0">2959 246 24575,'-947'0'0,"857"-4"0,0-5 0,-99-22 0,-13-1 0,65 6 0,-5-1 0,-183-34 0,253 43 0,0 4 0,-1 3 0,-80-1 0,-265 14-1365,369-2-5461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7T09:24:01.029"/>
    </inkml:context>
    <inkml:brush xml:id="br0">
      <inkml:brushProperty name="width" value="0.35" units="cm"/>
      <inkml:brushProperty name="height" value="0.35" units="cm"/>
      <inkml:brushProperty name="color" value="#FFFFFF"/>
    </inkml:brush>
  </inkml:definitions>
  <inkml:trace contextRef="#ctx0" brushRef="#br0">3152 57 24575,'-7'-5'0,"1"-1"0,-1 2 0,0-1 0,0 1 0,0 0 0,-1 0 0,1 1 0,-1 0 0,0 0 0,0 1 0,-15-2 0,-9-1 0,-54 1 0,66 4 0,-639 0 0,298 2 0,-567-2 0,894 2 0,-1 1 0,1 2 0,-43 13 0,39-9 0,0-2 0,-50 4 0,-141-11 0,-11 0 0,232 0 0,0 0 0,0 1 0,0 1 0,0-1 0,1 1 0,-1 1 0,1-1 0,-1 1 0,-12 7 0,16-7 0,0 0 0,0 0 0,0 1 0,1-1 0,-1 1 0,1 0 0,0 0 0,0 0 0,0 0 0,1 0 0,0 1 0,-1-1 0,1 1 0,1 0 0,-1-1 0,-1 9 0,0 4 0,0 0 0,1 1 0,1-1 0,1 25 0,0-36 0,0 0 0,1 1 0,0-1 0,0 0 0,1 0 0,-1 0 0,1 0 0,0-1 0,1 1 0,0 0 0,0-1 0,0 0 0,0 0 0,1 0 0,7 8 0,-7-10 0,0 0 0,1 0 0,-1-1 0,1 0 0,-1 0 0,1 0 0,0 0 0,0-1 0,0 0 0,0 0 0,6 1 0,61-1 0,-52-2 0,167-4 0,226 3 0,-290 16 0,31 1 0,-43-16 0,127-16 0,-72 5 0,180 10 0,-157 5 0,735-3-1365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7T11:30:03.613"/>
    </inkml:context>
    <inkml:brush xml:id="br0">
      <inkml:brushProperty name="width" value="0.35" units="cm"/>
      <inkml:brushProperty name="height" value="0.35" units="cm"/>
      <inkml:brushProperty name="color" value="#FFFFFF"/>
    </inkml:brush>
  </inkml:definitions>
  <inkml:trace contextRef="#ctx0" brushRef="#br0">3125 1 24575,'-344'16'0,"243"-5"0,-312 19 0,-1777-32 0,2114 7-1365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03:09:32.099"/>
    </inkml:context>
    <inkml:brush xml:id="br0">
      <inkml:brushProperty name="width" value="0.35" units="cm"/>
      <inkml:brushProperty name="height" value="0.35" units="cm"/>
      <inkml:brushProperty name="color" value="#FFFFFF"/>
    </inkml:brush>
  </inkml:definitions>
  <inkml:trace contextRef="#ctx0" brushRef="#br0">1461 161 24575,'-207'-14'0,"20"0"0,35 1 0,9 0 0,-199 11 0,307-2 0,0-1 0,1-2 0,0-2 0,-42-16 0,-43-11 0,23 17-1365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03:09:36.278"/>
    </inkml:context>
    <inkml:brush xml:id="br0">
      <inkml:brushProperty name="width" value="0.35" units="cm"/>
      <inkml:brushProperty name="height" value="0.35" units="cm"/>
      <inkml:brushProperty name="color" value="#FFFFFF"/>
    </inkml:brush>
  </inkml:definitions>
  <inkml:trace contextRef="#ctx0" brushRef="#br0">3217 219 24575,'-193'2'0,"-213"-4"0,239-12 0,-37 0 0,133 13 0,-81-13 0,108 8 0,-73-21 0,-36-7 0,47 12 0,37 9 0,0 3 0,-100-1 0,157 10 0,-124-13 0,77 6 0,-15-1 0,-173-12 0,-438 22 0,602 4-1365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7T11:29:21.194"/>
    </inkml:context>
    <inkml:brush xml:id="br0">
      <inkml:brushProperty name="width" value="0.35" units="cm"/>
      <inkml:brushProperty name="height" value="0.35" units="cm"/>
      <inkml:brushProperty name="color" value="#FFFFFF"/>
    </inkml:brush>
  </inkml:definitions>
  <inkml:trace contextRef="#ctx0" brushRef="#br0">3557 870 24575,'-2'-3'0,"0"0"0,-1 0 0,1 0 0,-1 1 0,0-1 0,0 1 0,1 0 0,-2-1 0,1 1 0,0 0 0,0 1 0,-1-1 0,1 1 0,-1-1 0,1 1 0,-6-1 0,-10-2 0,-35-4 0,43 7 0,-131-8 0,-146 10 0,107 2 0,-612-3 0,752 2 0,0 2 0,-70 16 0,60-9 0,-55 4 0,-397-9 0,276-9 0,-529 3 0,747 0 0,0 0 0,0 0 0,0-1 0,1-1 0,-1 1 0,0-2 0,1 1 0,-1-1 0,1 0 0,-16-9 0,19 9 0,0-1 0,1 0 0,-1 0 0,1 0 0,0-1 0,0 0 0,0 1 0,0-1 0,1-1 0,0 1 0,0 0 0,1-1 0,-1 0 0,1 0 0,0 1 0,1-1 0,-2-7 0,1 4 0,1-1 0,0 1 0,0 0 0,1 0 0,0-1 0,1 1 0,0 0 0,1-1 0,3-14 0,-3 18 0,1 1 0,-1-1 0,1 1 0,0-1 0,0 1 0,0 0 0,1 0 0,-1 0 0,1 1 0,1-1 0,-1 1 0,1 0 0,-1 0 0,1 1 0,0-1 0,7-3 0,7-1 0,0 0 0,1 2 0,-1 0 0,1 1 0,1 1 0,31-3 0,132 2 0,-142 5 0,-11 0 0,32 1 0,67-9 0,-109 5 0,1-1 0,-1-1 0,0-1 0,0 0 0,-1-2 0,38-19 0,-27 12 0,0 2 0,1 2 0,0 0 0,1 2 0,58-8 0,-41 8 0,76-23 0,183-89 0,-196 79 0,47-21 0,-128 49 84,0 2 0,2 2 0,39-8 0,-34 9-935,70-25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077D8-B575-4753-B8FD-F5736649C91E}" type="datetimeFigureOut">
              <a:rPr lang="en-IN" smtClean="0"/>
              <a:t>14-12-2024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FFB008-8E38-46F5-BCB9-8CFEF233CF3A}" type="slidenum">
              <a:rPr lang="en-IN" smtClean="0"/>
              <a:t>‹#›</a:t>
            </a:fld>
            <a:endParaRPr lang="en-IN" dirty="0"/>
          </a:p>
        </p:txBody>
      </p:sp>
    </p:spTree>
    <p:extLst>
      <p:ext uri="{BB962C8B-B14F-4D97-AF65-F5344CB8AC3E}">
        <p14:creationId xmlns:p14="http://schemas.microsoft.com/office/powerpoint/2010/main" val="4034188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D4C31DA-14CA-CFBA-5089-9BCD0585380D}"/>
              </a:ext>
            </a:extLst>
          </p:cNvPr>
          <p:cNvGrpSpPr/>
          <p:nvPr userDrawn="1"/>
        </p:nvGrpSpPr>
        <p:grpSpPr>
          <a:xfrm>
            <a:off x="-21770" y="0"/>
            <a:ext cx="12213771" cy="6858000"/>
            <a:chOff x="-21770" y="0"/>
            <a:chExt cx="12213771" cy="6858000"/>
          </a:xfrm>
        </p:grpSpPr>
        <p:pic>
          <p:nvPicPr>
            <p:cNvPr id="6" name="Picture 5" descr="Tech Background&quot; Images – Browse 8,227 Stock Photos, Vectors, and Video |  Adobe Stock">
              <a:extLst>
                <a:ext uri="{FF2B5EF4-FFF2-40B4-BE49-F238E27FC236}">
                  <a16:creationId xmlns:a16="http://schemas.microsoft.com/office/drawing/2014/main" id="{912EDB8F-0820-57F6-5CDA-EEB6AC9EF35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7530BAD-0593-FBF1-1D42-9B72719147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17794" y="913775"/>
              <a:ext cx="5159490" cy="1423752"/>
            </a:xfrm>
            <a:prstGeom prst="rect">
              <a:avLst/>
            </a:prstGeom>
          </p:spPr>
        </p:pic>
      </p:grpSp>
    </p:spTree>
    <p:extLst>
      <p:ext uri="{BB962C8B-B14F-4D97-AF65-F5344CB8AC3E}">
        <p14:creationId xmlns:p14="http://schemas.microsoft.com/office/powerpoint/2010/main" val="1331126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10834233" cy="612775"/>
          </a:xfrm>
        </p:spPr>
        <p:txBody>
          <a:bodyPr/>
          <a:lstStyle/>
          <a:p>
            <a:r>
              <a:rPr lang="en-US" dirty="0"/>
              <a:t>Click to edit Master title style</a:t>
            </a:r>
          </a:p>
        </p:txBody>
      </p:sp>
      <p:sp>
        <p:nvSpPr>
          <p:cNvPr id="3" name="Content Placeholder 2"/>
          <p:cNvSpPr>
            <a:spLocks noGrp="1"/>
          </p:cNvSpPr>
          <p:nvPr>
            <p:ph sz="half" idx="1"/>
          </p:nvPr>
        </p:nvSpPr>
        <p:spPr>
          <a:xfrm>
            <a:off x="678881" y="1659835"/>
            <a:ext cx="5340919"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199" y="1659835"/>
            <a:ext cx="5340917"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934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10834234" cy="612775"/>
          </a:xfrm>
        </p:spPr>
        <p:txBody>
          <a:bodyPr/>
          <a:lstStyle/>
          <a:p>
            <a:r>
              <a:rPr lang="en-US" dirty="0"/>
              <a:t>Click to edit Master title style</a:t>
            </a:r>
          </a:p>
        </p:txBody>
      </p:sp>
      <p:sp>
        <p:nvSpPr>
          <p:cNvPr id="3" name="Text Placeholder 2"/>
          <p:cNvSpPr>
            <a:spLocks noGrp="1"/>
          </p:cNvSpPr>
          <p:nvPr>
            <p:ph type="body" idx="1"/>
          </p:nvPr>
        </p:nvSpPr>
        <p:spPr>
          <a:xfrm>
            <a:off x="678881" y="1659834"/>
            <a:ext cx="5318693"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8881" y="2505075"/>
            <a:ext cx="5318693"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2" y="1659834"/>
            <a:ext cx="5340914"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2" y="2505075"/>
            <a:ext cx="5340914"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89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a:t>Click to edit Master title style</a:t>
            </a:r>
          </a:p>
        </p:txBody>
      </p:sp>
    </p:spTree>
    <p:extLst>
      <p:ext uri="{BB962C8B-B14F-4D97-AF65-F5344CB8AC3E}">
        <p14:creationId xmlns:p14="http://schemas.microsoft.com/office/powerpoint/2010/main" val="2831256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593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4093145" cy="1453734"/>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9" y="1659835"/>
            <a:ext cx="6329928" cy="4201215"/>
          </a:xfrm>
          <a:prstGeom prst="rect">
            <a:avLst/>
          </a:prstGeom>
        </p:spPr>
        <p:txBody>
          <a:bodyPr/>
          <a:lstStyle>
            <a:lvl1pPr>
              <a:defRPr sz="3200">
                <a:solidFill>
                  <a:schemeClr val="bg2">
                    <a:lumMod val="10000"/>
                  </a:schemeClr>
                </a:solidFill>
              </a:defRPr>
            </a:lvl1pPr>
            <a:lvl2pPr>
              <a:defRPr sz="2800">
                <a:solidFill>
                  <a:schemeClr val="bg2">
                    <a:lumMod val="10000"/>
                  </a:schemeClr>
                </a:solidFill>
              </a:defRPr>
            </a:lvl2pPr>
            <a:lvl3pPr>
              <a:defRPr sz="2400">
                <a:solidFill>
                  <a:schemeClr val="bg2">
                    <a:lumMod val="10000"/>
                  </a:schemeClr>
                </a:solidFill>
              </a:defRPr>
            </a:lvl3pPr>
            <a:lvl4pPr>
              <a:defRPr sz="2000">
                <a:solidFill>
                  <a:schemeClr val="bg2">
                    <a:lumMod val="10000"/>
                  </a:schemeClr>
                </a:solidFill>
              </a:defRPr>
            </a:lvl4pPr>
            <a:lvl5pPr>
              <a:defRPr sz="2000">
                <a:solidFill>
                  <a:schemeClr val="bg2">
                    <a:lumMod val="10000"/>
                  </a:schemeClr>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8881" y="2315183"/>
            <a:ext cx="4093145" cy="355380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828349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Vertical Text Placeholder 2"/>
          <p:cNvSpPr>
            <a:spLocks noGrp="1"/>
          </p:cNvSpPr>
          <p:nvPr>
            <p:ph type="body" orient="vert" idx="1"/>
          </p:nvPr>
        </p:nvSpPr>
        <p:spPr>
          <a:xfrm>
            <a:off x="678884" y="1659834"/>
            <a:ext cx="10834234" cy="4166933"/>
          </a:xfrm>
          <a:prstGeom prst="rect">
            <a:avLst/>
          </a:prstGeom>
        </p:spPr>
        <p:txBody>
          <a:bodyPr vert="eaVert"/>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5053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4" name="Picture 3" descr="Tech Background&quot; Images – Browse 8,227 Stock Photos, Vectors, and Video |  Adobe Stock">
            <a:extLst>
              <a:ext uri="{FF2B5EF4-FFF2-40B4-BE49-F238E27FC236}">
                <a16:creationId xmlns:a16="http://schemas.microsoft.com/office/drawing/2014/main" id="{19625874-6531-A345-C3ED-8BD86E0E300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Vertical Title 1"/>
          <p:cNvSpPr>
            <a:spLocks noGrp="1"/>
          </p:cNvSpPr>
          <p:nvPr>
            <p:ph type="title" orient="vert" hasCustomPrompt="1"/>
          </p:nvPr>
        </p:nvSpPr>
        <p:spPr>
          <a:xfrm rot="16200000">
            <a:off x="4770665" y="-2959994"/>
            <a:ext cx="2628900" cy="12213771"/>
          </a:xfrm>
        </p:spPr>
        <p:txBody>
          <a:bodyPr vert="eaVert">
            <a:normAutofit/>
          </a:bodyPr>
          <a:lstStyle>
            <a:lvl1pPr algn="ctr">
              <a:defRPr sz="8000">
                <a:solidFill>
                  <a:schemeClr val="bg1"/>
                </a:solidFill>
              </a:defRPr>
            </a:lvl1pPr>
          </a:lstStyle>
          <a:p>
            <a:r>
              <a:rPr lang="en-US" dirty="0"/>
              <a:t>Thank You</a:t>
            </a:r>
          </a:p>
        </p:txBody>
      </p:sp>
    </p:spTree>
    <p:extLst>
      <p:ext uri="{BB962C8B-B14F-4D97-AF65-F5344CB8AC3E}">
        <p14:creationId xmlns:p14="http://schemas.microsoft.com/office/powerpoint/2010/main" val="41674742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BF4F3"/>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565624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BF4F3"/>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8514353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0068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Content Placeholder 2"/>
          <p:cNvSpPr>
            <a:spLocks noGrp="1"/>
          </p:cNvSpPr>
          <p:nvPr>
            <p:ph idx="1"/>
          </p:nvPr>
        </p:nvSpPr>
        <p:spPr>
          <a:xfrm>
            <a:off x="678884" y="1675075"/>
            <a:ext cx="1083423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26523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BF4F3"/>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2829316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BF4F3"/>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9228003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BF4F3"/>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3303833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BF4F3"/>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1557775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BF4F3"/>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5342480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BF4F3"/>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4038484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BF4F3"/>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6835261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BF4F3"/>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7146208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BF4F3"/>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9701011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BF4F3"/>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642937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Thir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55269" y="603666"/>
            <a:ext cx="7057847" cy="5454235"/>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2" name="Title 1"/>
          <p:cNvSpPr>
            <a:spLocks noGrp="1"/>
          </p:cNvSpPr>
          <p:nvPr>
            <p:ph type="title"/>
          </p:nvPr>
        </p:nvSpPr>
        <p:spPr>
          <a:xfrm>
            <a:off x="838202" y="2049670"/>
            <a:ext cx="2743200" cy="2562226"/>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612385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35718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EDE9"/>
          </a:solidFill>
          <a:ln/>
        </p:spPr>
      </p:sp>
      <p:sp>
        <p:nvSpPr>
          <p:cNvPr id="3" name="Shape 1"/>
          <p:cNvSpPr/>
          <p:nvPr/>
        </p:nvSpPr>
        <p:spPr>
          <a:xfrm>
            <a:off x="0" y="0"/>
            <a:ext cx="12192000" cy="68580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6199523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EDE9"/>
          </a:solidFill>
          <a:ln/>
        </p:spPr>
      </p:sp>
      <p:sp>
        <p:nvSpPr>
          <p:cNvPr id="3" name="Shape 1"/>
          <p:cNvSpPr/>
          <p:nvPr/>
        </p:nvSpPr>
        <p:spPr>
          <a:xfrm>
            <a:off x="0" y="0"/>
            <a:ext cx="12192000" cy="68580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7070116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EDE9"/>
          </a:solidFill>
          <a:ln/>
        </p:spPr>
      </p:sp>
      <p:sp>
        <p:nvSpPr>
          <p:cNvPr id="3" name="Shape 1"/>
          <p:cNvSpPr/>
          <p:nvPr/>
        </p:nvSpPr>
        <p:spPr>
          <a:xfrm>
            <a:off x="0" y="0"/>
            <a:ext cx="12192000" cy="68580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6282843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EDE9"/>
          </a:solidFill>
          <a:ln/>
        </p:spPr>
      </p:sp>
      <p:sp>
        <p:nvSpPr>
          <p:cNvPr id="3" name="Shape 1"/>
          <p:cNvSpPr/>
          <p:nvPr/>
        </p:nvSpPr>
        <p:spPr>
          <a:xfrm>
            <a:off x="0" y="0"/>
            <a:ext cx="12192000" cy="68580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6131259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EDE9"/>
          </a:solidFill>
          <a:ln/>
        </p:spPr>
      </p:sp>
      <p:sp>
        <p:nvSpPr>
          <p:cNvPr id="3" name="Shape 1"/>
          <p:cNvSpPr/>
          <p:nvPr/>
        </p:nvSpPr>
        <p:spPr>
          <a:xfrm>
            <a:off x="0" y="0"/>
            <a:ext cx="12192000" cy="68580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3324657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EDE9"/>
          </a:solidFill>
          <a:ln/>
        </p:spPr>
      </p:sp>
      <p:sp>
        <p:nvSpPr>
          <p:cNvPr id="3" name="Shape 1"/>
          <p:cNvSpPr/>
          <p:nvPr/>
        </p:nvSpPr>
        <p:spPr>
          <a:xfrm>
            <a:off x="0" y="0"/>
            <a:ext cx="12192000" cy="68580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3771841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EDE9"/>
          </a:solidFill>
          <a:ln/>
        </p:spPr>
      </p:sp>
      <p:sp>
        <p:nvSpPr>
          <p:cNvPr id="3" name="Shape 1"/>
          <p:cNvSpPr/>
          <p:nvPr/>
        </p:nvSpPr>
        <p:spPr>
          <a:xfrm>
            <a:off x="0" y="0"/>
            <a:ext cx="12192000" cy="68580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4573069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631408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84938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7055274"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705527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807720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7" name="Picture 6">
            <a:extLst>
              <a:ext uri="{FF2B5EF4-FFF2-40B4-BE49-F238E27FC236}">
                <a16:creationId xmlns:a16="http://schemas.microsoft.com/office/drawing/2014/main" id="{F13DF77B-C435-B418-C899-54652105D04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40135611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160400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935201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12/14/2024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626097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12/14/2024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77704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403902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306193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330439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050501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69229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alf &amp; Half">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5107239" cy="612775"/>
          </a:xfrm>
        </p:spPr>
        <p:txBody>
          <a:bodyPr/>
          <a:lstStyle/>
          <a:p>
            <a:r>
              <a:rPr lang="en-US" dirty="0"/>
              <a:t>Click to edit Master title style</a:t>
            </a:r>
          </a:p>
        </p:txBody>
      </p:sp>
      <p:sp>
        <p:nvSpPr>
          <p:cNvPr id="3" name="Content Placeholder 2"/>
          <p:cNvSpPr>
            <a:spLocks noGrp="1"/>
          </p:cNvSpPr>
          <p:nvPr>
            <p:ph idx="1"/>
          </p:nvPr>
        </p:nvSpPr>
        <p:spPr>
          <a:xfrm>
            <a:off x="678881" y="1659836"/>
            <a:ext cx="5107239"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6096000" y="0"/>
            <a:ext cx="60960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4" name="Picture 3">
            <a:extLst>
              <a:ext uri="{FF2B5EF4-FFF2-40B4-BE49-F238E27FC236}">
                <a16:creationId xmlns:a16="http://schemas.microsoft.com/office/drawing/2014/main" id="{4258C05D-B60D-14D1-7105-F671923254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18528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Third Flow Errow">
    <p:spTree>
      <p:nvGrpSpPr>
        <p:cNvPr id="1" name=""/>
        <p:cNvGrpSpPr/>
        <p:nvPr/>
      </p:nvGrpSpPr>
      <p:grpSpPr>
        <a:xfrm>
          <a:off x="0" y="0"/>
          <a:ext cx="0" cy="0"/>
          <a:chOff x="0" y="0"/>
          <a:chExt cx="0" cy="0"/>
        </a:xfrm>
      </p:grpSpPr>
      <p:sp>
        <p:nvSpPr>
          <p:cNvPr id="2" name="Title 1"/>
          <p:cNvSpPr>
            <a:spLocks noGrp="1"/>
          </p:cNvSpPr>
          <p:nvPr>
            <p:ph type="title"/>
          </p:nvPr>
        </p:nvSpPr>
        <p:spPr>
          <a:xfrm>
            <a:off x="4455269" y="603666"/>
            <a:ext cx="7057847" cy="612775"/>
          </a:xfrm>
        </p:spPr>
        <p:txBody>
          <a:body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Arrow: Pentagon 5">
            <a:extLst>
              <a:ext uri="{FF2B5EF4-FFF2-40B4-BE49-F238E27FC236}">
                <a16:creationId xmlns:a16="http://schemas.microsoft.com/office/drawing/2014/main" id="{360409B4-C617-2A18-6BFD-309E9F59F1A6}"/>
              </a:ext>
            </a:extLst>
          </p:cNvPr>
          <p:cNvSpPr/>
          <p:nvPr userDrawn="1"/>
        </p:nvSpPr>
        <p:spPr>
          <a:xfrm>
            <a:off x="1" y="0"/>
            <a:ext cx="4114800" cy="6858000"/>
          </a:xfrm>
          <a:prstGeom prst="homePlate">
            <a:avLst>
              <a:gd name="adj" fmla="val 16049"/>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678882" y="3122614"/>
            <a:ext cx="2978720"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Tree>
    <p:extLst>
      <p:ext uri="{BB962C8B-B14F-4D97-AF65-F5344CB8AC3E}">
        <p14:creationId xmlns:p14="http://schemas.microsoft.com/office/powerpoint/2010/main" val="599992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One Thir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38200" y="3122614"/>
            <a:ext cx="2819401"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rgbClr val="1D1B58"/>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BC7368D9-5898-B04D-9CD2-C5A3736BFFA6}"/>
              </a:ext>
            </a:extLst>
          </p:cNvPr>
          <p:cNvSpPr/>
          <p:nvPr userDrawn="1"/>
        </p:nvSpPr>
        <p:spPr>
          <a:xfrm>
            <a:off x="3454417" y="0"/>
            <a:ext cx="8737584" cy="6858000"/>
          </a:xfrm>
          <a:custGeom>
            <a:avLst/>
            <a:gdLst>
              <a:gd name="connsiteX0" fmla="*/ 0 w 9601184"/>
              <a:gd name="connsiteY0" fmla="*/ 0 h 6858000"/>
              <a:gd name="connsiteX1" fmla="*/ 9601184 w 9601184"/>
              <a:gd name="connsiteY1" fmla="*/ 0 h 6858000"/>
              <a:gd name="connsiteX2" fmla="*/ 9601184 w 9601184"/>
              <a:gd name="connsiteY2" fmla="*/ 6858000 h 6858000"/>
              <a:gd name="connsiteX3" fmla="*/ 0 w 9601184"/>
              <a:gd name="connsiteY3" fmla="*/ 6858000 h 6858000"/>
              <a:gd name="connsiteX4" fmla="*/ 660384 w 9601184"/>
              <a:gd name="connsiteY4" fmla="*/ 3429000 h 6858000"/>
              <a:gd name="connsiteX5" fmla="*/ 0 w 960118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184" h="6858000">
                <a:moveTo>
                  <a:pt x="0" y="0"/>
                </a:moveTo>
                <a:lnTo>
                  <a:pt x="9601184" y="0"/>
                </a:lnTo>
                <a:lnTo>
                  <a:pt x="9601184" y="6858000"/>
                </a:lnTo>
                <a:lnTo>
                  <a:pt x="0" y="6858000"/>
                </a:lnTo>
                <a:lnTo>
                  <a:pt x="660384"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sp>
        <p:nvSpPr>
          <p:cNvPr id="2" name="Title 1"/>
          <p:cNvSpPr>
            <a:spLocks noGrp="1"/>
          </p:cNvSpPr>
          <p:nvPr>
            <p:ph type="title"/>
          </p:nvPr>
        </p:nvSpPr>
        <p:spPr>
          <a:xfrm>
            <a:off x="4455269" y="603666"/>
            <a:ext cx="7057847" cy="612775"/>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BC1D7751-B046-E6FF-E802-137A168948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645539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6687118"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6687118"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567565" y="3064248"/>
            <a:ext cx="3314556"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D78CF48E-B68F-E9BA-8398-FF8CD727D1A9}"/>
              </a:ext>
            </a:extLst>
          </p:cNvPr>
          <p:cNvSpPr/>
          <p:nvPr userDrawn="1"/>
        </p:nvSpPr>
        <p:spPr>
          <a:xfrm>
            <a:off x="7543800" y="0"/>
            <a:ext cx="4648201" cy="6858000"/>
          </a:xfrm>
          <a:custGeom>
            <a:avLst/>
            <a:gdLst>
              <a:gd name="connsiteX0" fmla="*/ 0 w 3818882"/>
              <a:gd name="connsiteY0" fmla="*/ 0 h 6858000"/>
              <a:gd name="connsiteX1" fmla="*/ 3818882 w 3818882"/>
              <a:gd name="connsiteY1" fmla="*/ 0 h 6858000"/>
              <a:gd name="connsiteX2" fmla="*/ 3818882 w 3818882"/>
              <a:gd name="connsiteY2" fmla="*/ 6858000 h 6858000"/>
              <a:gd name="connsiteX3" fmla="*/ 0 w 3818882"/>
              <a:gd name="connsiteY3" fmla="*/ 6858000 h 6858000"/>
              <a:gd name="connsiteX4" fmla="*/ 796282 w 3818882"/>
              <a:gd name="connsiteY4" fmla="*/ 3429000 h 6858000"/>
              <a:gd name="connsiteX5" fmla="*/ 0 w 3818882"/>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8882" h="6858000">
                <a:moveTo>
                  <a:pt x="0" y="0"/>
                </a:moveTo>
                <a:lnTo>
                  <a:pt x="3818882" y="0"/>
                </a:lnTo>
                <a:lnTo>
                  <a:pt x="3818882" y="6858000"/>
                </a:lnTo>
                <a:lnTo>
                  <a:pt x="0" y="6858000"/>
                </a:lnTo>
                <a:lnTo>
                  <a:pt x="796282"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pic>
        <p:nvPicPr>
          <p:cNvPr id="4" name="Picture 3">
            <a:extLst>
              <a:ext uri="{FF2B5EF4-FFF2-40B4-BE49-F238E27FC236}">
                <a16:creationId xmlns:a16="http://schemas.microsoft.com/office/drawing/2014/main" id="{5BC983E8-29C2-9FD4-5029-201C1DDD5E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907501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8883" y="1709738"/>
            <a:ext cx="10834234"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78883" y="4589464"/>
            <a:ext cx="10834234"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7278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8884" y="603666"/>
            <a:ext cx="10834232" cy="612775"/>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678884" y="1659835"/>
            <a:ext cx="10834234" cy="43980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4" descr="Top Ranked Data Science Institute, Classroom Plus Online Training | Boston  Institute of Analytics">
            <a:extLst>
              <a:ext uri="{FF2B5EF4-FFF2-40B4-BE49-F238E27FC236}">
                <a16:creationId xmlns:a16="http://schemas.microsoft.com/office/drawing/2014/main" id="{D55A4135-B2E5-3A1C-9614-E010D1062B85}"/>
              </a:ext>
            </a:extLst>
          </p:cNvPr>
          <p:cNvPicPr>
            <a:picLocks noChangeAspect="1" noChangeArrowheads="1"/>
          </p:cNvPicPr>
          <p:nvPr userDrawn="1"/>
        </p:nvPicPr>
        <p:blipFill rotWithShape="1">
          <a:blip r:embed="rId20" cstate="print">
            <a:extLst>
              <a:ext uri="{28A0092B-C50C-407E-A947-70E740481C1C}">
                <a14:useLocalDpi xmlns:a14="http://schemas.microsoft.com/office/drawing/2010/main" val="0"/>
              </a:ext>
            </a:extLst>
          </a:blip>
          <a:srcRect l="4000" r="3112"/>
          <a:stretch/>
        </p:blipFill>
        <p:spPr bwMode="auto">
          <a:xfrm>
            <a:off x="9493777" y="6115409"/>
            <a:ext cx="2019339" cy="5489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665DF22-91AD-CE85-A78A-CF35969DE003}"/>
              </a:ext>
            </a:extLst>
          </p:cNvPr>
          <p:cNvSpPr/>
          <p:nvPr userDrawn="1"/>
        </p:nvSpPr>
        <p:spPr>
          <a:xfrm>
            <a:off x="678883" y="6207305"/>
            <a:ext cx="7474517"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sz="1100" b="1" dirty="0">
                <a:solidFill>
                  <a:schemeClr val="bg2">
                    <a:lumMod val="75000"/>
                  </a:schemeClr>
                </a:solidFill>
              </a:rPr>
              <a:t>CONFIDENTIAL</a:t>
            </a:r>
            <a:r>
              <a:rPr lang="en-US" sz="1100" dirty="0">
                <a:solidFill>
                  <a:schemeClr val="bg2">
                    <a:lumMod val="75000"/>
                  </a:schemeClr>
                </a:solidFill>
              </a:rPr>
              <a:t>: The information in this document belongs to Boston Institute of Analytics LLC. Any unauthorized sharing of this material is prohibited and subject to legal action under breach of IP and confidentiality clauses. </a:t>
            </a:r>
          </a:p>
        </p:txBody>
      </p:sp>
    </p:spTree>
    <p:extLst>
      <p:ext uri="{BB962C8B-B14F-4D97-AF65-F5344CB8AC3E}">
        <p14:creationId xmlns:p14="http://schemas.microsoft.com/office/powerpoint/2010/main" val="1628178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74" r:id="rId5"/>
    <p:sldLayoutId id="2147483675" r:id="rId6"/>
    <p:sldLayoutId id="2147483677" r:id="rId7"/>
    <p:sldLayoutId id="2147483676" r:id="rId8"/>
    <p:sldLayoutId id="2147483663" r:id="rId9"/>
    <p:sldLayoutId id="2147483664" r:id="rId10"/>
    <p:sldLayoutId id="2147483665" r:id="rId11"/>
    <p:sldLayoutId id="2147483666" r:id="rId12"/>
    <p:sldLayoutId id="2147483667" r:id="rId13"/>
    <p:sldLayoutId id="2147483668" r:id="rId14"/>
    <p:sldLayoutId id="2147483670" r:id="rId15"/>
    <p:sldLayoutId id="2147483671" r:id="rId16"/>
    <p:sldLayoutId id="2147483678" r:id="rId17"/>
    <p:sldLayoutId id="2147483679" r:id="rId18"/>
  </p:sldLayoutIdLst>
  <p:txStyles>
    <p:title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28113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lvl1pPr algn="ctr"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20134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Lst>
  <p:hf sldNum="0" hdr="0" ftr="0" dt="0"/>
  <p:txStyles>
    <p:titleStyle>
      <a:lvl1pPr algn="ctr"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12/14/2024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76148133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2.gif"/><Relationship Id="rId7" Type="http://schemas.openxmlformats.org/officeDocument/2006/relationships/customXml" Target="../ink/ink9.xml"/><Relationship Id="rId2" Type="http://schemas.openxmlformats.org/officeDocument/2006/relationships/notesSlide" Target="../notesSlides/notesSlide8.xml"/><Relationship Id="rId1" Type="http://schemas.openxmlformats.org/officeDocument/2006/relationships/slideLayout" Target="../slideLayouts/slideLayout3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customXml" Target="../ink/ink10.xml"/><Relationship Id="rId1" Type="http://schemas.openxmlformats.org/officeDocument/2006/relationships/slideLayout" Target="../slideLayouts/slideLayout18.xml"/><Relationship Id="rId6" Type="http://schemas.openxmlformats.org/officeDocument/2006/relationships/customXml" Target="../ink/ink12.xml"/><Relationship Id="rId5" Type="http://schemas.openxmlformats.org/officeDocument/2006/relationships/image" Target="../media/image31.png"/><Relationship Id="rId4" Type="http://schemas.openxmlformats.org/officeDocument/2006/relationships/customXml" Target="../ink/ink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7.png"/><Relationship Id="rId5" Type="http://schemas.openxmlformats.org/officeDocument/2006/relationships/customXml" Target="../ink/ink2.xm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customXml" Target="../ink/ink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5.xml"/><Relationship Id="rId5" Type="http://schemas.openxmlformats.org/officeDocument/2006/relationships/image" Target="../media/image16.png"/><Relationship Id="rId4" Type="http://schemas.openxmlformats.org/officeDocument/2006/relationships/customXml" Target="../ink/ink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6.xml"/><Relationship Id="rId1" Type="http://schemas.openxmlformats.org/officeDocument/2006/relationships/slideLayout" Target="../slideLayouts/slideLayout33.xml"/><Relationship Id="rId6" Type="http://schemas.openxmlformats.org/officeDocument/2006/relationships/image" Target="../media/image20.png"/><Relationship Id="rId5" Type="http://schemas.openxmlformats.org/officeDocument/2006/relationships/customXml" Target="../ink/ink8.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225F15-9B21-01FF-BD6D-D04F30F7A091}"/>
              </a:ext>
            </a:extLst>
          </p:cNvPr>
          <p:cNvSpPr/>
          <p:nvPr/>
        </p:nvSpPr>
        <p:spPr>
          <a:xfrm>
            <a:off x="1" y="2788290"/>
            <a:ext cx="12192000" cy="8115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i="0" u="sng" dirty="0">
              <a:solidFill>
                <a:srgbClr val="111827"/>
              </a:solidFill>
              <a:effectLst/>
              <a:latin typeface="Figtree"/>
            </a:endParaRPr>
          </a:p>
          <a:p>
            <a:pPr algn="ctr"/>
            <a:r>
              <a:rPr lang="en-US" sz="4400" b="1" i="0" u="sng" dirty="0">
                <a:solidFill>
                  <a:schemeClr val="bg1"/>
                </a:solidFill>
                <a:effectLst/>
                <a:latin typeface="Figtree"/>
              </a:rPr>
              <a:t>Initial Public Offering (IPO) Analysis</a:t>
            </a:r>
          </a:p>
          <a:p>
            <a:pPr algn="ctr"/>
            <a:r>
              <a:rPr lang="en-US" sz="4400" b="1" u="sng" dirty="0">
                <a:solidFill>
                  <a:schemeClr val="bg1"/>
                </a:solidFill>
                <a:latin typeface="Figtree"/>
              </a:rPr>
              <a:t>Of  NYKAA</a:t>
            </a:r>
          </a:p>
        </p:txBody>
      </p:sp>
    </p:spTree>
    <p:extLst>
      <p:ext uri="{BB962C8B-B14F-4D97-AF65-F5344CB8AC3E}">
        <p14:creationId xmlns:p14="http://schemas.microsoft.com/office/powerpoint/2010/main" val="1024334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590550" y="516235"/>
            <a:ext cx="6438900" cy="1054695"/>
          </a:xfrm>
          <a:prstGeom prst="rect">
            <a:avLst/>
          </a:prstGeom>
          <a:noFill/>
          <a:ln/>
        </p:spPr>
        <p:txBody>
          <a:bodyPr wrap="square" lIns="0" tIns="0" rIns="0" bIns="0" rtlCol="0" anchor="t"/>
          <a:lstStyle/>
          <a:p>
            <a:pPr defTabSz="761970">
              <a:lnSpc>
                <a:spcPts val="4125"/>
              </a:lnSpc>
            </a:pPr>
            <a:r>
              <a:rPr lang="en-US" sz="3292" b="1" dirty="0">
                <a:solidFill>
                  <a:srgbClr val="443728"/>
                </a:solidFill>
                <a:latin typeface="Crimson Pro Bold" pitchFamily="34" charset="0"/>
                <a:ea typeface="Crimson Pro Bold" pitchFamily="34" charset="-122"/>
                <a:cs typeface="Crimson Pro Bold" pitchFamily="34" charset="-120"/>
              </a:rPr>
              <a:t>Analyzing Nykaa's IPO Roadshow Presentation</a:t>
            </a:r>
            <a:endParaRPr lang="en-US" sz="3292" dirty="0">
              <a:solidFill>
                <a:prstClr val="black"/>
              </a:solidFill>
              <a:latin typeface="Calibri" panose="020F0502020204030204"/>
            </a:endParaRPr>
          </a:p>
        </p:txBody>
      </p:sp>
      <p:sp>
        <p:nvSpPr>
          <p:cNvPr id="4" name="Shape 1"/>
          <p:cNvSpPr/>
          <p:nvPr/>
        </p:nvSpPr>
        <p:spPr>
          <a:xfrm>
            <a:off x="590550" y="2013844"/>
            <a:ext cx="379611" cy="379611"/>
          </a:xfrm>
          <a:prstGeom prst="roundRect">
            <a:avLst>
              <a:gd name="adj" fmla="val 18671"/>
            </a:avLst>
          </a:prstGeom>
          <a:solidFill>
            <a:srgbClr val="EBE2E0"/>
          </a:solidFill>
          <a:ln w="7620">
            <a:solidFill>
              <a:srgbClr val="D1C8C6"/>
            </a:solidFill>
            <a:prstDash val="solid"/>
          </a:ln>
        </p:spPr>
      </p:sp>
      <p:sp>
        <p:nvSpPr>
          <p:cNvPr id="5" name="Text 2"/>
          <p:cNvSpPr/>
          <p:nvPr/>
        </p:nvSpPr>
        <p:spPr>
          <a:xfrm>
            <a:off x="732930" y="2077045"/>
            <a:ext cx="94754" cy="253107"/>
          </a:xfrm>
          <a:prstGeom prst="rect">
            <a:avLst/>
          </a:prstGeom>
          <a:noFill/>
          <a:ln/>
        </p:spPr>
        <p:txBody>
          <a:bodyPr wrap="none" lIns="0" tIns="0" rIns="0" bIns="0" rtlCol="0" anchor="t"/>
          <a:lstStyle/>
          <a:p>
            <a:pPr algn="ctr" defTabSz="761970">
              <a:lnSpc>
                <a:spcPts val="1958"/>
              </a:lnSpc>
            </a:pPr>
            <a:r>
              <a:rPr lang="en-US" sz="1958" b="1" dirty="0">
                <a:solidFill>
                  <a:srgbClr val="443728"/>
                </a:solidFill>
                <a:latin typeface="Crimson Pro Bold" pitchFamily="34" charset="0"/>
                <a:ea typeface="Crimson Pro Bold" pitchFamily="34" charset="-122"/>
                <a:cs typeface="Crimson Pro Bold" pitchFamily="34" charset="-120"/>
              </a:rPr>
              <a:t>1</a:t>
            </a:r>
            <a:endParaRPr lang="en-US" sz="1958" dirty="0">
              <a:solidFill>
                <a:prstClr val="black"/>
              </a:solidFill>
              <a:latin typeface="Calibri" panose="020F0502020204030204"/>
            </a:endParaRPr>
          </a:p>
        </p:txBody>
      </p:sp>
      <p:sp>
        <p:nvSpPr>
          <p:cNvPr id="6" name="Text 3"/>
          <p:cNvSpPr/>
          <p:nvPr/>
        </p:nvSpPr>
        <p:spPr>
          <a:xfrm>
            <a:off x="1138833" y="2013844"/>
            <a:ext cx="2109391" cy="263624"/>
          </a:xfrm>
          <a:prstGeom prst="rect">
            <a:avLst/>
          </a:prstGeom>
          <a:noFill/>
          <a:ln/>
        </p:spPr>
        <p:txBody>
          <a:bodyPr wrap="none" lIns="0" tIns="0" rIns="0" bIns="0" rtlCol="0" anchor="t"/>
          <a:lstStyle/>
          <a:p>
            <a:pPr defTabSz="761970">
              <a:lnSpc>
                <a:spcPts val="2042"/>
              </a:lnSpc>
            </a:pPr>
            <a:r>
              <a:rPr lang="en-US" sz="1625" b="1" dirty="0">
                <a:solidFill>
                  <a:srgbClr val="443728"/>
                </a:solidFill>
                <a:latin typeface="Crimson Pro Bold" pitchFamily="34" charset="0"/>
                <a:ea typeface="Crimson Pro Bold" pitchFamily="34" charset="-122"/>
                <a:cs typeface="Crimson Pro Bold" pitchFamily="34" charset="-120"/>
              </a:rPr>
              <a:t>Growth Strategies</a:t>
            </a:r>
            <a:endParaRPr lang="en-US" sz="1625" dirty="0">
              <a:solidFill>
                <a:prstClr val="black"/>
              </a:solidFill>
              <a:latin typeface="Calibri" panose="020F0502020204030204"/>
            </a:endParaRPr>
          </a:p>
        </p:txBody>
      </p:sp>
      <p:sp>
        <p:nvSpPr>
          <p:cNvPr id="7" name="Text 4"/>
          <p:cNvSpPr/>
          <p:nvPr/>
        </p:nvSpPr>
        <p:spPr>
          <a:xfrm>
            <a:off x="1138832" y="2378671"/>
            <a:ext cx="2586832" cy="2159794"/>
          </a:xfrm>
          <a:prstGeom prst="rect">
            <a:avLst/>
          </a:prstGeom>
          <a:noFill/>
          <a:ln/>
        </p:spPr>
        <p:txBody>
          <a:bodyPr wrap="square" lIns="0" tIns="0" rIns="0" bIns="0" rtlCol="0" anchor="t"/>
          <a:lstStyle/>
          <a:p>
            <a:pPr defTabSz="761970">
              <a:lnSpc>
                <a:spcPts val="2125"/>
              </a:lnSpc>
            </a:pPr>
            <a:r>
              <a:rPr lang="en-US" sz="1292" dirty="0">
                <a:solidFill>
                  <a:srgbClr val="443728"/>
                </a:solidFill>
                <a:latin typeface="Open Sans" pitchFamily="34" charset="0"/>
                <a:ea typeface="Open Sans" pitchFamily="34" charset="-122"/>
                <a:cs typeface="Open Sans" pitchFamily="34" charset="-120"/>
              </a:rPr>
              <a:t>Nykaa's IPO roadshow highlighted its robust growth strategy, focusing on expanding its product offerings, strengthening its omnichannel presence, and leveraging technology for enhanced customer experience.</a:t>
            </a:r>
            <a:endParaRPr lang="en-US" sz="1292" dirty="0">
              <a:solidFill>
                <a:prstClr val="black"/>
              </a:solidFill>
              <a:latin typeface="Calibri" panose="020F0502020204030204"/>
            </a:endParaRPr>
          </a:p>
        </p:txBody>
      </p:sp>
      <p:sp>
        <p:nvSpPr>
          <p:cNvPr id="8" name="Shape 5"/>
          <p:cNvSpPr/>
          <p:nvPr/>
        </p:nvSpPr>
        <p:spPr>
          <a:xfrm>
            <a:off x="3894336" y="2013844"/>
            <a:ext cx="379611" cy="379611"/>
          </a:xfrm>
          <a:prstGeom prst="roundRect">
            <a:avLst>
              <a:gd name="adj" fmla="val 18671"/>
            </a:avLst>
          </a:prstGeom>
          <a:solidFill>
            <a:srgbClr val="EBE2E0"/>
          </a:solidFill>
          <a:ln w="7620">
            <a:solidFill>
              <a:srgbClr val="D1C8C6"/>
            </a:solidFill>
            <a:prstDash val="solid"/>
          </a:ln>
        </p:spPr>
      </p:sp>
      <p:sp>
        <p:nvSpPr>
          <p:cNvPr id="9" name="Text 6"/>
          <p:cNvSpPr/>
          <p:nvPr/>
        </p:nvSpPr>
        <p:spPr>
          <a:xfrm>
            <a:off x="4019550" y="2077045"/>
            <a:ext cx="129083" cy="253107"/>
          </a:xfrm>
          <a:prstGeom prst="rect">
            <a:avLst/>
          </a:prstGeom>
          <a:noFill/>
          <a:ln/>
        </p:spPr>
        <p:txBody>
          <a:bodyPr wrap="none" lIns="0" tIns="0" rIns="0" bIns="0" rtlCol="0" anchor="t"/>
          <a:lstStyle/>
          <a:p>
            <a:pPr algn="ctr" defTabSz="761970">
              <a:lnSpc>
                <a:spcPts val="1958"/>
              </a:lnSpc>
            </a:pPr>
            <a:r>
              <a:rPr lang="en-US" sz="1958" b="1" dirty="0">
                <a:solidFill>
                  <a:srgbClr val="443728"/>
                </a:solidFill>
                <a:latin typeface="Crimson Pro Bold" pitchFamily="34" charset="0"/>
                <a:ea typeface="Crimson Pro Bold" pitchFamily="34" charset="-122"/>
                <a:cs typeface="Crimson Pro Bold" pitchFamily="34" charset="-120"/>
              </a:rPr>
              <a:t>2</a:t>
            </a:r>
            <a:endParaRPr lang="en-US" sz="1958" dirty="0">
              <a:solidFill>
                <a:prstClr val="black"/>
              </a:solidFill>
              <a:latin typeface="Calibri" panose="020F0502020204030204"/>
            </a:endParaRPr>
          </a:p>
        </p:txBody>
      </p:sp>
      <p:sp>
        <p:nvSpPr>
          <p:cNvPr id="10" name="Text 7"/>
          <p:cNvSpPr/>
          <p:nvPr/>
        </p:nvSpPr>
        <p:spPr>
          <a:xfrm>
            <a:off x="4442620" y="2013844"/>
            <a:ext cx="2109391" cy="263624"/>
          </a:xfrm>
          <a:prstGeom prst="rect">
            <a:avLst/>
          </a:prstGeom>
          <a:noFill/>
          <a:ln/>
        </p:spPr>
        <p:txBody>
          <a:bodyPr wrap="none" lIns="0" tIns="0" rIns="0" bIns="0" rtlCol="0" anchor="t"/>
          <a:lstStyle/>
          <a:p>
            <a:pPr defTabSz="761970">
              <a:lnSpc>
                <a:spcPts val="2042"/>
              </a:lnSpc>
            </a:pPr>
            <a:r>
              <a:rPr lang="en-US" sz="1625" b="1" dirty="0">
                <a:solidFill>
                  <a:srgbClr val="443728"/>
                </a:solidFill>
                <a:latin typeface="Crimson Pro Bold" pitchFamily="34" charset="0"/>
                <a:ea typeface="Crimson Pro Bold" pitchFamily="34" charset="-122"/>
                <a:cs typeface="Crimson Pro Bold" pitchFamily="34" charset="-120"/>
              </a:rPr>
              <a:t>Market Leadership</a:t>
            </a:r>
            <a:endParaRPr lang="en-US" sz="1625" dirty="0">
              <a:solidFill>
                <a:prstClr val="black"/>
              </a:solidFill>
              <a:latin typeface="Calibri" panose="020F0502020204030204"/>
            </a:endParaRPr>
          </a:p>
        </p:txBody>
      </p:sp>
      <p:sp>
        <p:nvSpPr>
          <p:cNvPr id="11" name="Text 8"/>
          <p:cNvSpPr/>
          <p:nvPr/>
        </p:nvSpPr>
        <p:spPr>
          <a:xfrm>
            <a:off x="4442619" y="2378671"/>
            <a:ext cx="2586832" cy="1889819"/>
          </a:xfrm>
          <a:prstGeom prst="rect">
            <a:avLst/>
          </a:prstGeom>
          <a:noFill/>
          <a:ln/>
        </p:spPr>
        <p:txBody>
          <a:bodyPr wrap="square" lIns="0" tIns="0" rIns="0" bIns="0" rtlCol="0" anchor="t"/>
          <a:lstStyle/>
          <a:p>
            <a:pPr defTabSz="761970">
              <a:lnSpc>
                <a:spcPts val="2125"/>
              </a:lnSpc>
            </a:pPr>
            <a:r>
              <a:rPr lang="en-US" sz="1292" dirty="0">
                <a:solidFill>
                  <a:srgbClr val="443728"/>
                </a:solidFill>
                <a:latin typeface="Open Sans" pitchFamily="34" charset="0"/>
                <a:ea typeface="Open Sans" pitchFamily="34" charset="-122"/>
                <a:cs typeface="Open Sans" pitchFamily="34" charset="-120"/>
              </a:rPr>
              <a:t>The presentation emphasized Nykaa's leading position in the Indian beauty and personal care market, highlighting its strong brand recognition, loyal customer base, and innovative product portfolio.</a:t>
            </a:r>
            <a:endParaRPr lang="en-US" sz="1292" dirty="0">
              <a:solidFill>
                <a:prstClr val="black"/>
              </a:solidFill>
              <a:latin typeface="Calibri" panose="020F0502020204030204"/>
            </a:endParaRPr>
          </a:p>
        </p:txBody>
      </p:sp>
      <p:sp>
        <p:nvSpPr>
          <p:cNvPr id="12" name="Shape 9"/>
          <p:cNvSpPr/>
          <p:nvPr/>
        </p:nvSpPr>
        <p:spPr>
          <a:xfrm>
            <a:off x="590550" y="4896942"/>
            <a:ext cx="379611" cy="379611"/>
          </a:xfrm>
          <a:prstGeom prst="roundRect">
            <a:avLst>
              <a:gd name="adj" fmla="val 18671"/>
            </a:avLst>
          </a:prstGeom>
          <a:solidFill>
            <a:srgbClr val="EBE2E0"/>
          </a:solidFill>
          <a:ln w="7620">
            <a:solidFill>
              <a:srgbClr val="D1C8C6"/>
            </a:solidFill>
            <a:prstDash val="solid"/>
          </a:ln>
        </p:spPr>
      </p:sp>
      <p:sp>
        <p:nvSpPr>
          <p:cNvPr id="13" name="Text 10"/>
          <p:cNvSpPr/>
          <p:nvPr/>
        </p:nvSpPr>
        <p:spPr>
          <a:xfrm>
            <a:off x="718542" y="4960143"/>
            <a:ext cx="123627" cy="253107"/>
          </a:xfrm>
          <a:prstGeom prst="rect">
            <a:avLst/>
          </a:prstGeom>
          <a:noFill/>
          <a:ln/>
        </p:spPr>
        <p:txBody>
          <a:bodyPr wrap="none" lIns="0" tIns="0" rIns="0" bIns="0" rtlCol="0" anchor="t"/>
          <a:lstStyle/>
          <a:p>
            <a:pPr algn="ctr" defTabSz="761970">
              <a:lnSpc>
                <a:spcPts val="1958"/>
              </a:lnSpc>
            </a:pPr>
            <a:r>
              <a:rPr lang="en-US" sz="1958" b="1" dirty="0">
                <a:solidFill>
                  <a:srgbClr val="443728"/>
                </a:solidFill>
                <a:latin typeface="Crimson Pro Bold" pitchFamily="34" charset="0"/>
                <a:ea typeface="Crimson Pro Bold" pitchFamily="34" charset="-122"/>
                <a:cs typeface="Crimson Pro Bold" pitchFamily="34" charset="-120"/>
              </a:rPr>
              <a:t>3</a:t>
            </a:r>
            <a:endParaRPr lang="en-US" sz="1958" dirty="0">
              <a:solidFill>
                <a:prstClr val="black"/>
              </a:solidFill>
              <a:latin typeface="Calibri" panose="020F0502020204030204"/>
            </a:endParaRPr>
          </a:p>
        </p:txBody>
      </p:sp>
      <p:sp>
        <p:nvSpPr>
          <p:cNvPr id="14" name="Text 11"/>
          <p:cNvSpPr/>
          <p:nvPr/>
        </p:nvSpPr>
        <p:spPr>
          <a:xfrm>
            <a:off x="1138833" y="4896942"/>
            <a:ext cx="2109391" cy="263624"/>
          </a:xfrm>
          <a:prstGeom prst="rect">
            <a:avLst/>
          </a:prstGeom>
          <a:noFill/>
          <a:ln/>
        </p:spPr>
        <p:txBody>
          <a:bodyPr wrap="none" lIns="0" tIns="0" rIns="0" bIns="0" rtlCol="0" anchor="t"/>
          <a:lstStyle/>
          <a:p>
            <a:pPr defTabSz="761970">
              <a:lnSpc>
                <a:spcPts val="2042"/>
              </a:lnSpc>
            </a:pPr>
            <a:r>
              <a:rPr lang="en-US" sz="1625" b="1" dirty="0">
                <a:solidFill>
                  <a:srgbClr val="443728"/>
                </a:solidFill>
                <a:latin typeface="Crimson Pro Bold" pitchFamily="34" charset="0"/>
                <a:ea typeface="Crimson Pro Bold" pitchFamily="34" charset="-122"/>
                <a:cs typeface="Crimson Pro Bold" pitchFamily="34" charset="-120"/>
              </a:rPr>
              <a:t>Future Expansion</a:t>
            </a:r>
            <a:endParaRPr lang="en-US" sz="1625" dirty="0">
              <a:solidFill>
                <a:prstClr val="black"/>
              </a:solidFill>
              <a:latin typeface="Calibri" panose="020F0502020204030204"/>
            </a:endParaRPr>
          </a:p>
        </p:txBody>
      </p:sp>
      <p:sp>
        <p:nvSpPr>
          <p:cNvPr id="15" name="Text 12"/>
          <p:cNvSpPr/>
          <p:nvPr/>
        </p:nvSpPr>
        <p:spPr>
          <a:xfrm>
            <a:off x="1138833" y="5261769"/>
            <a:ext cx="5890618" cy="1079897"/>
          </a:xfrm>
          <a:prstGeom prst="rect">
            <a:avLst/>
          </a:prstGeom>
          <a:noFill/>
          <a:ln/>
        </p:spPr>
        <p:txBody>
          <a:bodyPr wrap="square" lIns="0" tIns="0" rIns="0" bIns="0" rtlCol="0" anchor="t"/>
          <a:lstStyle/>
          <a:p>
            <a:pPr defTabSz="761970">
              <a:lnSpc>
                <a:spcPts val="2125"/>
              </a:lnSpc>
            </a:pPr>
            <a:r>
              <a:rPr lang="en-US" sz="1292" dirty="0">
                <a:solidFill>
                  <a:srgbClr val="443728"/>
                </a:solidFill>
                <a:latin typeface="Open Sans" pitchFamily="34" charset="0"/>
                <a:ea typeface="Open Sans" pitchFamily="34" charset="-122"/>
                <a:cs typeface="Open Sans" pitchFamily="34" charset="-120"/>
              </a:rPr>
              <a:t>Nykaa outlined its ambitious plans for future expansion, including venturing into new categories, expanding its geographical reach, and exploring new revenue streams. This signaled its commitment to long-term growth and diversification.</a:t>
            </a:r>
            <a:endParaRPr lang="en-US" sz="1292" dirty="0">
              <a:solidFill>
                <a:prstClr val="black"/>
              </a:solidFill>
              <a:latin typeface="Calibri" panose="020F050202020403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Lst>
          </a:blip>
          <a:srcRect/>
          <a:stretch/>
        </p:blipFill>
        <p:spPr>
          <a:xfrm>
            <a:off x="7620000" y="1990259"/>
            <a:ext cx="4572000" cy="3012351"/>
          </a:xfrm>
          <a:prstGeom prst="rect">
            <a:avLst/>
          </a:prstGeom>
        </p:spPr>
      </p:pic>
      <p:sp>
        <p:nvSpPr>
          <p:cNvPr id="3" name="Text 0"/>
          <p:cNvSpPr/>
          <p:nvPr/>
        </p:nvSpPr>
        <p:spPr>
          <a:xfrm>
            <a:off x="542330" y="615752"/>
            <a:ext cx="5354836" cy="484287"/>
          </a:xfrm>
          <a:prstGeom prst="rect">
            <a:avLst/>
          </a:prstGeom>
          <a:noFill/>
          <a:ln/>
        </p:spPr>
        <p:txBody>
          <a:bodyPr wrap="none" lIns="0" tIns="0" rIns="0" bIns="0" rtlCol="0" anchor="t"/>
          <a:lstStyle/>
          <a:p>
            <a:pPr defTabSz="761970">
              <a:lnSpc>
                <a:spcPts val="3792"/>
              </a:lnSpc>
            </a:pPr>
            <a:r>
              <a:rPr lang="en-US" sz="3042" b="1" dirty="0">
                <a:solidFill>
                  <a:srgbClr val="443728"/>
                </a:solidFill>
                <a:latin typeface="Crimson Pro Bold" pitchFamily="34" charset="0"/>
                <a:ea typeface="Crimson Pro Bold" pitchFamily="34" charset="-122"/>
                <a:cs typeface="Crimson Pro Bold" pitchFamily="34" charset="-120"/>
              </a:rPr>
              <a:t>Investor Reaction to Nykaa's IPO</a:t>
            </a:r>
            <a:endParaRPr lang="en-US" sz="3042" dirty="0">
              <a:solidFill>
                <a:prstClr val="black"/>
              </a:solidFill>
              <a:latin typeface="Calibri" panose="020F0502020204030204"/>
            </a:endParaRPr>
          </a:p>
        </p:txBody>
      </p:sp>
      <p:pic>
        <p:nvPicPr>
          <p:cNvPr id="4" name="Image 1" descr="preencoded.png"/>
          <p:cNvPicPr>
            <a:picLocks noChangeAspect="1"/>
          </p:cNvPicPr>
          <p:nvPr/>
        </p:nvPicPr>
        <p:blipFill>
          <a:blip r:embed="rId4"/>
          <a:stretch>
            <a:fillRect/>
          </a:stretch>
        </p:blipFill>
        <p:spPr>
          <a:xfrm>
            <a:off x="542331" y="1332409"/>
            <a:ext cx="774799" cy="1636613"/>
          </a:xfrm>
          <a:prstGeom prst="rect">
            <a:avLst/>
          </a:prstGeom>
        </p:spPr>
      </p:pic>
      <p:sp>
        <p:nvSpPr>
          <p:cNvPr id="5" name="Text 1"/>
          <p:cNvSpPr/>
          <p:nvPr/>
        </p:nvSpPr>
        <p:spPr>
          <a:xfrm>
            <a:off x="1549499" y="1487290"/>
            <a:ext cx="1937048" cy="242094"/>
          </a:xfrm>
          <a:prstGeom prst="rect">
            <a:avLst/>
          </a:prstGeom>
          <a:noFill/>
          <a:ln/>
        </p:spPr>
        <p:txBody>
          <a:bodyPr wrap="none" lIns="0" tIns="0" rIns="0" bIns="0" rtlCol="0" anchor="t"/>
          <a:lstStyle/>
          <a:p>
            <a:pPr defTabSz="761970">
              <a:lnSpc>
                <a:spcPts val="1875"/>
              </a:lnSpc>
            </a:pPr>
            <a:r>
              <a:rPr lang="en-US" sz="1500" b="1" dirty="0">
                <a:solidFill>
                  <a:srgbClr val="443728"/>
                </a:solidFill>
                <a:latin typeface="Crimson Pro Bold" pitchFamily="34" charset="0"/>
                <a:ea typeface="Crimson Pro Bold" pitchFamily="34" charset="-122"/>
                <a:cs typeface="Crimson Pro Bold" pitchFamily="34" charset="-120"/>
              </a:rPr>
              <a:t>Initial Surge</a:t>
            </a:r>
            <a:endParaRPr lang="en-US" sz="1500" dirty="0">
              <a:solidFill>
                <a:prstClr val="black"/>
              </a:solidFill>
              <a:latin typeface="Calibri" panose="020F0502020204030204"/>
            </a:endParaRPr>
          </a:p>
        </p:txBody>
      </p:sp>
      <p:sp>
        <p:nvSpPr>
          <p:cNvPr id="6" name="Text 2"/>
          <p:cNvSpPr/>
          <p:nvPr/>
        </p:nvSpPr>
        <p:spPr>
          <a:xfrm>
            <a:off x="1549500" y="1822351"/>
            <a:ext cx="5528171" cy="991791"/>
          </a:xfrm>
          <a:prstGeom prst="rect">
            <a:avLst/>
          </a:prstGeom>
          <a:noFill/>
          <a:ln/>
        </p:spPr>
        <p:txBody>
          <a:bodyPr wrap="square" lIns="0" tIns="0" rIns="0" bIns="0" rtlCol="0" anchor="t"/>
          <a:lstStyle/>
          <a:p>
            <a:pPr defTabSz="761970">
              <a:lnSpc>
                <a:spcPts val="1917"/>
              </a:lnSpc>
            </a:pPr>
            <a:r>
              <a:rPr lang="en-US" sz="1208" dirty="0">
                <a:solidFill>
                  <a:srgbClr val="443728"/>
                </a:solidFill>
                <a:latin typeface="Open Sans" pitchFamily="34" charset="0"/>
                <a:ea typeface="Open Sans" pitchFamily="34" charset="-122"/>
                <a:cs typeface="Open Sans" pitchFamily="34" charset="-120"/>
              </a:rPr>
              <a:t>Nykaa's IPO was met with strong investor enthusiasm, with the stock price surging on its debut. The IPO received overwhelming subscription, demonstrating strong market interest and confidence in the company's future prospects.</a:t>
            </a:r>
            <a:endParaRPr lang="en-US" sz="1208" dirty="0">
              <a:solidFill>
                <a:prstClr val="black"/>
              </a:solidFill>
              <a:latin typeface="Calibri" panose="020F0502020204030204"/>
            </a:endParaRPr>
          </a:p>
        </p:txBody>
      </p:sp>
      <p:pic>
        <p:nvPicPr>
          <p:cNvPr id="7" name="Image 2" descr="preencoded.png"/>
          <p:cNvPicPr>
            <a:picLocks noChangeAspect="1"/>
          </p:cNvPicPr>
          <p:nvPr/>
        </p:nvPicPr>
        <p:blipFill>
          <a:blip r:embed="rId5"/>
          <a:stretch>
            <a:fillRect/>
          </a:stretch>
        </p:blipFill>
        <p:spPr>
          <a:xfrm>
            <a:off x="542331" y="2969022"/>
            <a:ext cx="774799" cy="1636613"/>
          </a:xfrm>
          <a:prstGeom prst="rect">
            <a:avLst/>
          </a:prstGeom>
        </p:spPr>
      </p:pic>
      <p:sp>
        <p:nvSpPr>
          <p:cNvPr id="8" name="Text 3"/>
          <p:cNvSpPr/>
          <p:nvPr/>
        </p:nvSpPr>
        <p:spPr>
          <a:xfrm>
            <a:off x="1549499" y="3123903"/>
            <a:ext cx="1937048" cy="242094"/>
          </a:xfrm>
          <a:prstGeom prst="rect">
            <a:avLst/>
          </a:prstGeom>
          <a:noFill/>
          <a:ln/>
        </p:spPr>
        <p:txBody>
          <a:bodyPr wrap="none" lIns="0" tIns="0" rIns="0" bIns="0" rtlCol="0" anchor="t"/>
          <a:lstStyle/>
          <a:p>
            <a:pPr defTabSz="761970">
              <a:lnSpc>
                <a:spcPts val="1875"/>
              </a:lnSpc>
            </a:pPr>
            <a:r>
              <a:rPr lang="en-US" sz="1500" b="1" dirty="0">
                <a:solidFill>
                  <a:srgbClr val="443728"/>
                </a:solidFill>
                <a:latin typeface="Crimson Pro Bold" pitchFamily="34" charset="0"/>
                <a:ea typeface="Crimson Pro Bold" pitchFamily="34" charset="-122"/>
                <a:cs typeface="Crimson Pro Bold" pitchFamily="34" charset="-120"/>
              </a:rPr>
              <a:t>Market Volatility</a:t>
            </a:r>
            <a:endParaRPr lang="en-US" sz="1500" dirty="0">
              <a:solidFill>
                <a:prstClr val="black"/>
              </a:solidFill>
              <a:latin typeface="Calibri" panose="020F0502020204030204"/>
            </a:endParaRPr>
          </a:p>
        </p:txBody>
      </p:sp>
      <p:sp>
        <p:nvSpPr>
          <p:cNvPr id="9" name="Text 4"/>
          <p:cNvSpPr/>
          <p:nvPr/>
        </p:nvSpPr>
        <p:spPr>
          <a:xfrm>
            <a:off x="1549500" y="3458965"/>
            <a:ext cx="5528171" cy="991791"/>
          </a:xfrm>
          <a:prstGeom prst="rect">
            <a:avLst/>
          </a:prstGeom>
          <a:noFill/>
          <a:ln/>
        </p:spPr>
        <p:txBody>
          <a:bodyPr wrap="square" lIns="0" tIns="0" rIns="0" bIns="0" rtlCol="0" anchor="t"/>
          <a:lstStyle/>
          <a:p>
            <a:pPr defTabSz="761970">
              <a:lnSpc>
                <a:spcPts val="1917"/>
              </a:lnSpc>
            </a:pPr>
            <a:r>
              <a:rPr lang="en-US" sz="1208" dirty="0">
                <a:solidFill>
                  <a:srgbClr val="443728"/>
                </a:solidFill>
                <a:latin typeface="Open Sans" pitchFamily="34" charset="0"/>
                <a:ea typeface="Open Sans" pitchFamily="34" charset="-122"/>
                <a:cs typeface="Open Sans" pitchFamily="34" charset="-120"/>
              </a:rPr>
              <a:t>Following the initial surge, Nykaa's stock price experienced some volatility, a common occurrence in the stock market. This volatility can be attributed to various factors, including market sentiment, broader economic conditions, and investor expectations.</a:t>
            </a:r>
            <a:endParaRPr lang="en-US" sz="1208" dirty="0">
              <a:solidFill>
                <a:prstClr val="black"/>
              </a:solidFill>
              <a:latin typeface="Calibri" panose="020F0502020204030204"/>
            </a:endParaRPr>
          </a:p>
        </p:txBody>
      </p:sp>
      <p:pic>
        <p:nvPicPr>
          <p:cNvPr id="10" name="Image 3" descr="preencoded.png"/>
          <p:cNvPicPr>
            <a:picLocks noChangeAspect="1"/>
          </p:cNvPicPr>
          <p:nvPr/>
        </p:nvPicPr>
        <p:blipFill>
          <a:blip r:embed="rId6"/>
          <a:stretch>
            <a:fillRect/>
          </a:stretch>
        </p:blipFill>
        <p:spPr>
          <a:xfrm>
            <a:off x="542331" y="4605635"/>
            <a:ext cx="774799" cy="1636613"/>
          </a:xfrm>
          <a:prstGeom prst="rect">
            <a:avLst/>
          </a:prstGeom>
        </p:spPr>
      </p:pic>
      <p:sp>
        <p:nvSpPr>
          <p:cNvPr id="11" name="Text 5"/>
          <p:cNvSpPr/>
          <p:nvPr/>
        </p:nvSpPr>
        <p:spPr>
          <a:xfrm>
            <a:off x="1549499" y="4760516"/>
            <a:ext cx="1937048" cy="242094"/>
          </a:xfrm>
          <a:prstGeom prst="rect">
            <a:avLst/>
          </a:prstGeom>
          <a:noFill/>
          <a:ln/>
        </p:spPr>
        <p:txBody>
          <a:bodyPr wrap="none" lIns="0" tIns="0" rIns="0" bIns="0" rtlCol="0" anchor="t"/>
          <a:lstStyle/>
          <a:p>
            <a:pPr defTabSz="761970">
              <a:lnSpc>
                <a:spcPts val="1875"/>
              </a:lnSpc>
            </a:pPr>
            <a:r>
              <a:rPr lang="en-US" sz="1500" b="1" dirty="0">
                <a:solidFill>
                  <a:srgbClr val="443728"/>
                </a:solidFill>
                <a:latin typeface="Crimson Pro Bold" pitchFamily="34" charset="0"/>
                <a:ea typeface="Crimson Pro Bold" pitchFamily="34" charset="-122"/>
                <a:cs typeface="Crimson Pro Bold" pitchFamily="34" charset="-120"/>
              </a:rPr>
              <a:t>Long-Term Potential</a:t>
            </a:r>
            <a:endParaRPr lang="en-US" sz="1500" dirty="0">
              <a:solidFill>
                <a:prstClr val="black"/>
              </a:solidFill>
              <a:latin typeface="Calibri" panose="020F0502020204030204"/>
            </a:endParaRPr>
          </a:p>
        </p:txBody>
      </p:sp>
      <p:sp>
        <p:nvSpPr>
          <p:cNvPr id="12" name="Text 6"/>
          <p:cNvSpPr/>
          <p:nvPr/>
        </p:nvSpPr>
        <p:spPr>
          <a:xfrm>
            <a:off x="1549500" y="5095578"/>
            <a:ext cx="5528171" cy="991791"/>
          </a:xfrm>
          <a:prstGeom prst="rect">
            <a:avLst/>
          </a:prstGeom>
          <a:noFill/>
          <a:ln/>
        </p:spPr>
        <p:txBody>
          <a:bodyPr wrap="square" lIns="0" tIns="0" rIns="0" bIns="0" rtlCol="0" anchor="t"/>
          <a:lstStyle/>
          <a:p>
            <a:pPr defTabSz="761970">
              <a:lnSpc>
                <a:spcPts val="1917"/>
              </a:lnSpc>
            </a:pPr>
            <a:r>
              <a:rPr lang="en-US" sz="1208" dirty="0">
                <a:solidFill>
                  <a:srgbClr val="443728"/>
                </a:solidFill>
                <a:latin typeface="Open Sans" pitchFamily="34" charset="0"/>
                <a:ea typeface="Open Sans" pitchFamily="34" charset="-122"/>
                <a:cs typeface="Open Sans" pitchFamily="34" charset="-120"/>
              </a:rPr>
              <a:t>Despite the initial volatility, investors remain optimistic about Nykaa's long-term growth potential. The company's strong market position, brand reputation, and strategic expansion plans position it for sustained growth and value creation in the future.</a:t>
            </a:r>
            <a:endParaRPr lang="en-US" sz="1208" dirty="0">
              <a:solidFill>
                <a:prstClr val="black"/>
              </a:solidFill>
              <a:latin typeface="Calibri" panose="020F0502020204030204"/>
            </a:endParaRPr>
          </a:p>
        </p:txBody>
      </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2CA3B12F-61BB-B747-9875-F0879D288648}"/>
                  </a:ext>
                </a:extLst>
              </p14:cNvPr>
              <p14:cNvContentPartPr/>
              <p14:nvPr/>
            </p14:nvContentPartPr>
            <p14:xfrm>
              <a:off x="10833046" y="6382781"/>
              <a:ext cx="1280880" cy="314280"/>
            </p14:xfrm>
          </p:contentPart>
        </mc:Choice>
        <mc:Fallback xmlns="">
          <p:pic>
            <p:nvPicPr>
              <p:cNvPr id="13" name="Ink 12">
                <a:extLst>
                  <a:ext uri="{FF2B5EF4-FFF2-40B4-BE49-F238E27FC236}">
                    <a16:creationId xmlns:a16="http://schemas.microsoft.com/office/drawing/2014/main" id="{2CA3B12F-61BB-B747-9875-F0879D288648}"/>
                  </a:ext>
                </a:extLst>
              </p:cNvPr>
              <p:cNvPicPr/>
              <p:nvPr/>
            </p:nvPicPr>
            <p:blipFill>
              <a:blip r:embed="rId8"/>
              <a:stretch>
                <a:fillRect/>
              </a:stretch>
            </p:blipFill>
            <p:spPr>
              <a:xfrm>
                <a:off x="10770046" y="6320141"/>
                <a:ext cx="1406520" cy="43992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1"/>
            <a:ext cx="4572000" cy="6858694"/>
          </a:xfrm>
          <a:prstGeom prst="rect">
            <a:avLst/>
          </a:prstGeom>
        </p:spPr>
      </p:pic>
      <p:sp>
        <p:nvSpPr>
          <p:cNvPr id="3" name="Text 0"/>
          <p:cNvSpPr/>
          <p:nvPr/>
        </p:nvSpPr>
        <p:spPr>
          <a:xfrm>
            <a:off x="505222" y="396974"/>
            <a:ext cx="4771926" cy="451148"/>
          </a:xfrm>
          <a:prstGeom prst="rect">
            <a:avLst/>
          </a:prstGeom>
          <a:noFill/>
          <a:ln/>
        </p:spPr>
        <p:txBody>
          <a:bodyPr wrap="none" lIns="0" tIns="0" rIns="0" bIns="0" rtlCol="0" anchor="t"/>
          <a:lstStyle/>
          <a:p>
            <a:pPr defTabSz="761970">
              <a:lnSpc>
                <a:spcPts val="3542"/>
              </a:lnSpc>
            </a:pPr>
            <a:r>
              <a:rPr lang="en-US" sz="2833" b="1" dirty="0">
                <a:solidFill>
                  <a:srgbClr val="443728"/>
                </a:solidFill>
                <a:latin typeface="Crimson Pro Bold" pitchFamily="34" charset="0"/>
                <a:ea typeface="Crimson Pro Bold" pitchFamily="34" charset="-122"/>
                <a:cs typeface="Crimson Pro Bold" pitchFamily="34" charset="-120"/>
              </a:rPr>
              <a:t>Key Takeaways </a:t>
            </a:r>
            <a:endParaRPr lang="en-US" sz="2833" dirty="0">
              <a:solidFill>
                <a:prstClr val="black"/>
              </a:solidFill>
              <a:latin typeface="Calibri" panose="020F0502020204030204"/>
            </a:endParaRPr>
          </a:p>
        </p:txBody>
      </p:sp>
      <p:pic>
        <p:nvPicPr>
          <p:cNvPr id="4" name="Image 1" descr="preencoded.png"/>
          <p:cNvPicPr>
            <a:picLocks noChangeAspect="1"/>
          </p:cNvPicPr>
          <p:nvPr/>
        </p:nvPicPr>
        <p:blipFill>
          <a:blip r:embed="rId4"/>
          <a:stretch>
            <a:fillRect/>
          </a:stretch>
        </p:blipFill>
        <p:spPr>
          <a:xfrm>
            <a:off x="505222" y="1064618"/>
            <a:ext cx="360858" cy="360858"/>
          </a:xfrm>
          <a:prstGeom prst="rect">
            <a:avLst/>
          </a:prstGeom>
        </p:spPr>
      </p:pic>
      <p:sp>
        <p:nvSpPr>
          <p:cNvPr id="5" name="Text 1"/>
          <p:cNvSpPr/>
          <p:nvPr/>
        </p:nvSpPr>
        <p:spPr>
          <a:xfrm>
            <a:off x="505222" y="1569840"/>
            <a:ext cx="1804591" cy="225524"/>
          </a:xfrm>
          <a:prstGeom prst="rect">
            <a:avLst/>
          </a:prstGeom>
          <a:noFill/>
          <a:ln/>
        </p:spPr>
        <p:txBody>
          <a:bodyPr wrap="none" lIns="0" tIns="0" rIns="0" bIns="0" rtlCol="0" anchor="t"/>
          <a:lstStyle/>
          <a:p>
            <a:pPr defTabSz="761970">
              <a:lnSpc>
                <a:spcPts val="1750"/>
              </a:lnSpc>
            </a:pPr>
            <a:r>
              <a:rPr lang="en-US" sz="1417" b="1" dirty="0">
                <a:solidFill>
                  <a:srgbClr val="443728"/>
                </a:solidFill>
                <a:latin typeface="Crimson Pro Bold" pitchFamily="34" charset="0"/>
                <a:ea typeface="Crimson Pro Bold" pitchFamily="34" charset="-122"/>
                <a:cs typeface="Crimson Pro Bold" pitchFamily="34" charset="-120"/>
              </a:rPr>
              <a:t>Growth Potential</a:t>
            </a:r>
            <a:endParaRPr lang="en-US" sz="1417" dirty="0">
              <a:solidFill>
                <a:prstClr val="black"/>
              </a:solidFill>
              <a:latin typeface="Calibri" panose="020F0502020204030204"/>
            </a:endParaRPr>
          </a:p>
        </p:txBody>
      </p:sp>
      <p:sp>
        <p:nvSpPr>
          <p:cNvPr id="6" name="Text 2"/>
          <p:cNvSpPr/>
          <p:nvPr/>
        </p:nvSpPr>
        <p:spPr>
          <a:xfrm>
            <a:off x="505222" y="1881982"/>
            <a:ext cx="6609557" cy="692943"/>
          </a:xfrm>
          <a:prstGeom prst="rect">
            <a:avLst/>
          </a:prstGeom>
          <a:noFill/>
          <a:ln/>
        </p:spPr>
        <p:txBody>
          <a:bodyPr wrap="square" lIns="0" tIns="0" rIns="0" bIns="0" rtlCol="0" anchor="t"/>
          <a:lstStyle/>
          <a:p>
            <a:pPr defTabSz="761970">
              <a:lnSpc>
                <a:spcPts val="1792"/>
              </a:lnSpc>
            </a:pPr>
            <a:r>
              <a:rPr lang="en-US" sz="1125" dirty="0">
                <a:solidFill>
                  <a:srgbClr val="443728"/>
                </a:solidFill>
                <a:latin typeface="Open Sans" pitchFamily="34" charset="0"/>
                <a:ea typeface="Open Sans" pitchFamily="34" charset="-122"/>
                <a:cs typeface="Open Sans" pitchFamily="34" charset="-120"/>
              </a:rPr>
              <a:t>Nykaa's IPO offers investors exposure to the rapidly expanding Indian e-commerce and beauty market. The company's strong growth potential and strategic initiatives position it for continued success.</a:t>
            </a:r>
            <a:endParaRPr lang="en-US" sz="1125" dirty="0">
              <a:solidFill>
                <a:prstClr val="black"/>
              </a:solidFill>
              <a:latin typeface="Calibri" panose="020F0502020204030204"/>
            </a:endParaRPr>
          </a:p>
        </p:txBody>
      </p:sp>
      <p:pic>
        <p:nvPicPr>
          <p:cNvPr id="7" name="Image 2" descr="preencoded.png"/>
          <p:cNvPicPr>
            <a:picLocks noChangeAspect="1"/>
          </p:cNvPicPr>
          <p:nvPr/>
        </p:nvPicPr>
        <p:blipFill>
          <a:blip r:embed="rId5"/>
          <a:stretch>
            <a:fillRect/>
          </a:stretch>
        </p:blipFill>
        <p:spPr>
          <a:xfrm>
            <a:off x="505222" y="3008015"/>
            <a:ext cx="360858" cy="360858"/>
          </a:xfrm>
          <a:prstGeom prst="rect">
            <a:avLst/>
          </a:prstGeom>
        </p:spPr>
      </p:pic>
      <p:sp>
        <p:nvSpPr>
          <p:cNvPr id="8" name="Text 3"/>
          <p:cNvSpPr/>
          <p:nvPr/>
        </p:nvSpPr>
        <p:spPr>
          <a:xfrm>
            <a:off x="505222" y="3513237"/>
            <a:ext cx="1804591" cy="225524"/>
          </a:xfrm>
          <a:prstGeom prst="rect">
            <a:avLst/>
          </a:prstGeom>
          <a:noFill/>
          <a:ln/>
        </p:spPr>
        <p:txBody>
          <a:bodyPr wrap="none" lIns="0" tIns="0" rIns="0" bIns="0" rtlCol="0" anchor="t"/>
          <a:lstStyle/>
          <a:p>
            <a:pPr defTabSz="761970">
              <a:lnSpc>
                <a:spcPts val="1750"/>
              </a:lnSpc>
            </a:pPr>
            <a:r>
              <a:rPr lang="en-US" sz="1417" b="1" dirty="0">
                <a:solidFill>
                  <a:srgbClr val="443728"/>
                </a:solidFill>
                <a:latin typeface="Crimson Pro Bold" pitchFamily="34" charset="0"/>
                <a:ea typeface="Crimson Pro Bold" pitchFamily="34" charset="-122"/>
                <a:cs typeface="Crimson Pro Bold" pitchFamily="34" charset="-120"/>
              </a:rPr>
              <a:t>Competitive Landscape</a:t>
            </a:r>
            <a:endParaRPr lang="en-US" sz="1417" dirty="0">
              <a:solidFill>
                <a:prstClr val="black"/>
              </a:solidFill>
              <a:latin typeface="Calibri" panose="020F0502020204030204"/>
            </a:endParaRPr>
          </a:p>
        </p:txBody>
      </p:sp>
      <p:sp>
        <p:nvSpPr>
          <p:cNvPr id="9" name="Text 4"/>
          <p:cNvSpPr/>
          <p:nvPr/>
        </p:nvSpPr>
        <p:spPr>
          <a:xfrm>
            <a:off x="505222" y="3825379"/>
            <a:ext cx="6609557" cy="692943"/>
          </a:xfrm>
          <a:prstGeom prst="rect">
            <a:avLst/>
          </a:prstGeom>
          <a:noFill/>
          <a:ln/>
        </p:spPr>
        <p:txBody>
          <a:bodyPr wrap="square" lIns="0" tIns="0" rIns="0" bIns="0" rtlCol="0" anchor="t"/>
          <a:lstStyle/>
          <a:p>
            <a:pPr defTabSz="761970">
              <a:lnSpc>
                <a:spcPts val="1792"/>
              </a:lnSpc>
            </a:pPr>
            <a:r>
              <a:rPr lang="en-US" sz="1125" dirty="0">
                <a:solidFill>
                  <a:srgbClr val="443728"/>
                </a:solidFill>
                <a:latin typeface="Open Sans" pitchFamily="34" charset="0"/>
                <a:ea typeface="Open Sans" pitchFamily="34" charset="-122"/>
                <a:cs typeface="Open Sans" pitchFamily="34" charset="-120"/>
              </a:rPr>
              <a:t>The beauty and e-commerce landscape is becoming increasingly competitive. Nykaa's ability to navigate this competitive environment and maintain its market leadership will be crucial for its long-term success.</a:t>
            </a:r>
            <a:endParaRPr lang="en-US" sz="1125" dirty="0">
              <a:solidFill>
                <a:prstClr val="black"/>
              </a:solidFill>
              <a:latin typeface="Calibri" panose="020F0502020204030204"/>
            </a:endParaRPr>
          </a:p>
        </p:txBody>
      </p:sp>
      <p:pic>
        <p:nvPicPr>
          <p:cNvPr id="10" name="Image 3" descr="preencoded.png"/>
          <p:cNvPicPr>
            <a:picLocks noChangeAspect="1"/>
          </p:cNvPicPr>
          <p:nvPr/>
        </p:nvPicPr>
        <p:blipFill>
          <a:blip r:embed="rId6"/>
          <a:stretch>
            <a:fillRect/>
          </a:stretch>
        </p:blipFill>
        <p:spPr>
          <a:xfrm>
            <a:off x="505222" y="4951413"/>
            <a:ext cx="360858" cy="360858"/>
          </a:xfrm>
          <a:prstGeom prst="rect">
            <a:avLst/>
          </a:prstGeom>
        </p:spPr>
      </p:pic>
      <p:sp>
        <p:nvSpPr>
          <p:cNvPr id="11" name="Text 5"/>
          <p:cNvSpPr/>
          <p:nvPr/>
        </p:nvSpPr>
        <p:spPr>
          <a:xfrm>
            <a:off x="505222" y="5456635"/>
            <a:ext cx="2412802" cy="225524"/>
          </a:xfrm>
          <a:prstGeom prst="rect">
            <a:avLst/>
          </a:prstGeom>
          <a:noFill/>
          <a:ln/>
        </p:spPr>
        <p:txBody>
          <a:bodyPr wrap="none" lIns="0" tIns="0" rIns="0" bIns="0" rtlCol="0" anchor="t"/>
          <a:lstStyle/>
          <a:p>
            <a:pPr defTabSz="761970">
              <a:lnSpc>
                <a:spcPts val="1750"/>
              </a:lnSpc>
            </a:pPr>
            <a:r>
              <a:rPr lang="en-US" sz="1417" b="1" dirty="0">
                <a:solidFill>
                  <a:srgbClr val="443728"/>
                </a:solidFill>
                <a:latin typeface="Crimson Pro Bold" pitchFamily="34" charset="0"/>
                <a:ea typeface="Crimson Pro Bold" pitchFamily="34" charset="-122"/>
                <a:cs typeface="Crimson Pro Bold" pitchFamily="34" charset="-120"/>
              </a:rPr>
              <a:t>Profitability and Value Creation</a:t>
            </a:r>
            <a:endParaRPr lang="en-US" sz="1417" dirty="0">
              <a:solidFill>
                <a:prstClr val="black"/>
              </a:solidFill>
              <a:latin typeface="Calibri" panose="020F0502020204030204"/>
            </a:endParaRPr>
          </a:p>
        </p:txBody>
      </p:sp>
      <p:sp>
        <p:nvSpPr>
          <p:cNvPr id="12" name="Text 6"/>
          <p:cNvSpPr/>
          <p:nvPr/>
        </p:nvSpPr>
        <p:spPr>
          <a:xfrm>
            <a:off x="505222" y="5768777"/>
            <a:ext cx="6609557" cy="692943"/>
          </a:xfrm>
          <a:prstGeom prst="rect">
            <a:avLst/>
          </a:prstGeom>
          <a:noFill/>
          <a:ln/>
        </p:spPr>
        <p:txBody>
          <a:bodyPr wrap="square" lIns="0" tIns="0" rIns="0" bIns="0" rtlCol="0" anchor="t"/>
          <a:lstStyle/>
          <a:p>
            <a:pPr defTabSz="761970">
              <a:lnSpc>
                <a:spcPts val="1792"/>
              </a:lnSpc>
            </a:pPr>
            <a:r>
              <a:rPr lang="en-US" sz="1125" dirty="0">
                <a:solidFill>
                  <a:srgbClr val="443728"/>
                </a:solidFill>
                <a:latin typeface="Open Sans" pitchFamily="34" charset="0"/>
                <a:ea typeface="Open Sans" pitchFamily="34" charset="-122"/>
                <a:cs typeface="Open Sans" pitchFamily="34" charset="-120"/>
              </a:rPr>
              <a:t>Nykaa's path to profitability and sustained value creation will depend on its ability to manage costs, optimize operations, and deliver on its growth plans. Investors will be closely watching the company's performance in these areas.</a:t>
            </a:r>
            <a:endParaRPr lang="en-US" sz="1125" dirty="0">
              <a:solidFill>
                <a:prstClr val="black"/>
              </a:solidFill>
              <a:latin typeface="Calibri" panose="020F050202020403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1AB7FE-64F3-91B3-D680-65344824A04B}"/>
              </a:ext>
            </a:extLst>
          </p:cNvPr>
          <p:cNvSpPr txBox="1"/>
          <p:nvPr/>
        </p:nvSpPr>
        <p:spPr>
          <a:xfrm>
            <a:off x="216310" y="265471"/>
            <a:ext cx="11729884" cy="4555093"/>
          </a:xfrm>
          <a:prstGeom prst="rect">
            <a:avLst/>
          </a:prstGeom>
          <a:noFill/>
        </p:spPr>
        <p:txBody>
          <a:bodyPr wrap="square" rtlCol="0">
            <a:spAutoFit/>
          </a:bodyPr>
          <a:lstStyle/>
          <a:p>
            <a:r>
              <a:rPr lang="en-IN" sz="2000" b="1" dirty="0">
                <a:latin typeface="Open Sans" panose="020B0606030504020204" pitchFamily="34" charset="0"/>
                <a:ea typeface="Open Sans" panose="020B0606030504020204" pitchFamily="34" charset="0"/>
                <a:cs typeface="Open Sans" panose="020B0606030504020204" pitchFamily="34" charset="0"/>
              </a:rPr>
              <a:t>Conclusion </a:t>
            </a:r>
            <a:r>
              <a:rPr lang="en-IN" b="1" dirty="0"/>
              <a:t>:</a:t>
            </a:r>
          </a:p>
          <a:p>
            <a:endParaRPr lang="en-IN" b="1" dirty="0"/>
          </a:p>
          <a:p>
            <a:r>
              <a:rPr lang="en-US" dirty="0">
                <a:ea typeface="Open Sans" panose="020B0606030504020204" pitchFamily="34" charset="0"/>
                <a:cs typeface="Open Sans" panose="020B0606030504020204" pitchFamily="34" charset="0"/>
              </a:rPr>
              <a:t>NYKAA’S IPO journey reflects its strategic business growth and investor appeal. Despite initial concerns about its high valuation, the company's consistent revenue growth, profitability, and market leadership in beauty and fashion e-commerce justified its premium pricing.</a:t>
            </a:r>
          </a:p>
          <a:p>
            <a:endParaRPr lang="en-US" dirty="0">
              <a:ea typeface="Open Sans" panose="020B0606030504020204" pitchFamily="34" charset="0"/>
              <a:cs typeface="Open Sans" panose="020B0606030504020204" pitchFamily="34" charset="0"/>
            </a:endParaRPr>
          </a:p>
          <a:p>
            <a:r>
              <a:rPr lang="en-US" dirty="0">
                <a:ea typeface="Open Sans" panose="020B0606030504020204" pitchFamily="34" charset="0"/>
                <a:cs typeface="Open Sans" panose="020B0606030504020204" pitchFamily="34" charset="0"/>
              </a:rPr>
              <a:t>A notable highlight post-IPO was NYKAA’S bonus share issuance in November 2022, in a 5:1 ratio (five bonus shares for every one share held). This move signaled management’s confidence in the company’s future and aimed to reward shareholders by improving stock liquidity and making shares more affordable for retail investors.</a:t>
            </a:r>
          </a:p>
          <a:p>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err="1"/>
              <a:t>Nykaa's</a:t>
            </a:r>
            <a:r>
              <a:rPr lang="en-US" dirty="0"/>
              <a:t> long-term investment appeal is backed by its strong market position, expanding product categories, and successful omnichannel model. Its continued focus on innovation, brand partnerships, and international expansion strengthens its growth potential.</a:t>
            </a:r>
          </a:p>
          <a:p>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ea typeface="Open Sans" panose="020B0606030504020204" pitchFamily="34" charset="0"/>
                <a:cs typeface="Open Sans" panose="020B0606030504020204" pitchFamily="34" charset="0"/>
              </a:rPr>
              <a:t>For investors ,</a:t>
            </a:r>
            <a:r>
              <a:rPr lang="en-US" dirty="0"/>
              <a:t>The bonus issue and its valuation strategy demonstrate the company’s commitment to enhancing shareholder value, making it a promising investment for long-term wealth creation.</a:t>
            </a:r>
            <a:endParaRPr lang="en-IN" dirty="0">
              <a:latin typeface="Open Sans" panose="020B0606030504020204" pitchFamily="34" charset="0"/>
              <a:ea typeface="Open Sans" panose="020B0606030504020204" pitchFamily="34" charset="0"/>
              <a:cs typeface="Open Sans" panose="020B0606030504020204" pitchFamily="34" charset="0"/>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B56F29F1-2521-AADE-7482-3B594E58D449}"/>
                  </a:ext>
                </a:extLst>
              </p14:cNvPr>
              <p14:cNvContentPartPr/>
              <p14:nvPr/>
            </p14:nvContentPartPr>
            <p14:xfrm>
              <a:off x="10846006" y="6443981"/>
              <a:ext cx="1100520" cy="253080"/>
            </p14:xfrm>
          </p:contentPart>
        </mc:Choice>
        <mc:Fallback xmlns="">
          <p:pic>
            <p:nvPicPr>
              <p:cNvPr id="3" name="Ink 2">
                <a:extLst>
                  <a:ext uri="{FF2B5EF4-FFF2-40B4-BE49-F238E27FC236}">
                    <a16:creationId xmlns:a16="http://schemas.microsoft.com/office/drawing/2014/main" id="{B56F29F1-2521-AADE-7482-3B594E58D449}"/>
                  </a:ext>
                </a:extLst>
              </p:cNvPr>
              <p:cNvPicPr/>
              <p:nvPr/>
            </p:nvPicPr>
            <p:blipFill>
              <a:blip r:embed="rId3"/>
              <a:stretch>
                <a:fillRect/>
              </a:stretch>
            </p:blipFill>
            <p:spPr>
              <a:xfrm>
                <a:off x="10783006" y="6380981"/>
                <a:ext cx="122616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2A4AB81-F7CA-D93F-63C8-40468613D40F}"/>
                  </a:ext>
                </a:extLst>
              </p14:cNvPr>
              <p14:cNvContentPartPr/>
              <p14:nvPr/>
            </p14:nvContentPartPr>
            <p14:xfrm>
              <a:off x="10996846" y="6386741"/>
              <a:ext cx="388440" cy="83520"/>
            </p14:xfrm>
          </p:contentPart>
        </mc:Choice>
        <mc:Fallback xmlns="">
          <p:pic>
            <p:nvPicPr>
              <p:cNvPr id="4" name="Ink 3">
                <a:extLst>
                  <a:ext uri="{FF2B5EF4-FFF2-40B4-BE49-F238E27FC236}">
                    <a16:creationId xmlns:a16="http://schemas.microsoft.com/office/drawing/2014/main" id="{22A4AB81-F7CA-D93F-63C8-40468613D40F}"/>
                  </a:ext>
                </a:extLst>
              </p:cNvPr>
              <p:cNvPicPr/>
              <p:nvPr/>
            </p:nvPicPr>
            <p:blipFill>
              <a:blip r:embed="rId5"/>
              <a:stretch>
                <a:fillRect/>
              </a:stretch>
            </p:blipFill>
            <p:spPr>
              <a:xfrm>
                <a:off x="10934206" y="6323741"/>
                <a:ext cx="5140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6A5B3058-809F-0BCB-8F72-A43DB26357F4}"/>
                  </a:ext>
                </a:extLst>
              </p14:cNvPr>
              <p14:cNvContentPartPr/>
              <p14:nvPr/>
            </p14:nvContentPartPr>
            <p14:xfrm>
              <a:off x="10946086" y="6518861"/>
              <a:ext cx="833040" cy="148320"/>
            </p14:xfrm>
          </p:contentPart>
        </mc:Choice>
        <mc:Fallback xmlns="">
          <p:pic>
            <p:nvPicPr>
              <p:cNvPr id="5" name="Ink 4">
                <a:extLst>
                  <a:ext uri="{FF2B5EF4-FFF2-40B4-BE49-F238E27FC236}">
                    <a16:creationId xmlns:a16="http://schemas.microsoft.com/office/drawing/2014/main" id="{6A5B3058-809F-0BCB-8F72-A43DB26357F4}"/>
                  </a:ext>
                </a:extLst>
              </p:cNvPr>
              <p:cNvPicPr/>
              <p:nvPr/>
            </p:nvPicPr>
            <p:blipFill>
              <a:blip r:embed="rId7"/>
              <a:stretch>
                <a:fillRect/>
              </a:stretch>
            </p:blipFill>
            <p:spPr>
              <a:xfrm>
                <a:off x="10883446" y="6455861"/>
                <a:ext cx="958680" cy="273960"/>
              </a:xfrm>
              <a:prstGeom prst="rect">
                <a:avLst/>
              </a:prstGeom>
            </p:spPr>
          </p:pic>
        </mc:Fallback>
      </mc:AlternateContent>
    </p:spTree>
    <p:extLst>
      <p:ext uri="{BB962C8B-B14F-4D97-AF65-F5344CB8AC3E}">
        <p14:creationId xmlns:p14="http://schemas.microsoft.com/office/powerpoint/2010/main" val="1984625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DBBFEC-17D0-1D96-6CDC-0E5B94EF077B}"/>
              </a:ext>
            </a:extLst>
          </p:cNvPr>
          <p:cNvSpPr/>
          <p:nvPr/>
        </p:nvSpPr>
        <p:spPr>
          <a:xfrm>
            <a:off x="0" y="2091872"/>
            <a:ext cx="12192000" cy="1765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b="1" dirty="0">
                <a:latin typeface="Calibri" panose="020F0502020204030204" pitchFamily="34" charset="0"/>
              </a:rPr>
              <a:t>Thank You!</a:t>
            </a:r>
            <a:endParaRPr lang="en-IN" sz="6600" b="1" dirty="0">
              <a:latin typeface="Calibri" panose="020F0502020204030204" pitchFamily="34" charset="0"/>
            </a:endParaRPr>
          </a:p>
        </p:txBody>
      </p:sp>
    </p:spTree>
    <p:extLst>
      <p:ext uri="{BB962C8B-B14F-4D97-AF65-F5344CB8AC3E}">
        <p14:creationId xmlns:p14="http://schemas.microsoft.com/office/powerpoint/2010/main" val="243837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B360-A630-EE21-210D-844E85048949}"/>
              </a:ext>
            </a:extLst>
          </p:cNvPr>
          <p:cNvSpPr>
            <a:spLocks noGrp="1"/>
          </p:cNvSpPr>
          <p:nvPr>
            <p:ph type="title"/>
          </p:nvPr>
        </p:nvSpPr>
        <p:spPr/>
        <p:txBody>
          <a:bodyPr>
            <a:normAutofit/>
          </a:bodyPr>
          <a:lstStyle/>
          <a:p>
            <a:r>
              <a:rPr lang="en-US" sz="2400" dirty="0"/>
              <a:t>INTRODUCTION :</a:t>
            </a:r>
            <a:endParaRPr lang="en-IN" sz="2400" dirty="0"/>
          </a:p>
        </p:txBody>
      </p:sp>
      <p:sp>
        <p:nvSpPr>
          <p:cNvPr id="3" name="Content Placeholder 2">
            <a:extLst>
              <a:ext uri="{FF2B5EF4-FFF2-40B4-BE49-F238E27FC236}">
                <a16:creationId xmlns:a16="http://schemas.microsoft.com/office/drawing/2014/main" id="{67B003C9-103A-47E6-D7EB-87D0A8CB5431}"/>
              </a:ext>
            </a:extLst>
          </p:cNvPr>
          <p:cNvSpPr>
            <a:spLocks noGrp="1"/>
          </p:cNvSpPr>
          <p:nvPr>
            <p:ph idx="1"/>
          </p:nvPr>
        </p:nvSpPr>
        <p:spPr>
          <a:xfrm>
            <a:off x="678884" y="1072056"/>
            <a:ext cx="10834234" cy="5001086"/>
          </a:xfrm>
        </p:spPr>
        <p:txBody>
          <a:bodyPr>
            <a:normAutofit/>
          </a:bodyPr>
          <a:lstStyle/>
          <a:p>
            <a:pPr marL="0" indent="0">
              <a:buNone/>
            </a:pPr>
            <a:endParaRPr lang="en-IN" sz="1400" dirty="0"/>
          </a:p>
          <a:p>
            <a:pPr marL="0" indent="0">
              <a:buNone/>
            </a:pPr>
            <a:r>
              <a:rPr lang="en-IN" sz="2200" b="1" dirty="0"/>
              <a:t> </a:t>
            </a:r>
            <a:r>
              <a:rPr lang="en-IN" sz="2000" b="1" dirty="0">
                <a:latin typeface="Martel Sans" panose="020B0604020202020204" charset="0"/>
                <a:cs typeface="Martel Sans" panose="020B0604020202020204" charset="0"/>
              </a:rPr>
              <a:t>NYKAA </a:t>
            </a:r>
            <a:r>
              <a:rPr lang="en-IN" sz="2000" dirty="0">
                <a:latin typeface="Martel Sans" panose="020B0604020202020204" charset="0"/>
                <a:cs typeface="Martel Sans" panose="020B0604020202020204" charset="0"/>
              </a:rPr>
              <a:t>FSN E-Commerce Ventures Ltd. </a:t>
            </a:r>
            <a:r>
              <a:rPr lang="en-US" sz="2000" dirty="0">
                <a:latin typeface="Martel Sans" panose="020B0604020202020204" charset="0"/>
                <a:cs typeface="Martel Sans" panose="020B0604020202020204" charset="0"/>
              </a:rPr>
              <a:t>is an Indian beauty, personal care, and fashion e-commerce    company founded in 2012 by Falguni Nayar, a former investment banker. It operates on an omni-channel model, offering products through its online platform and a network of physical stores. </a:t>
            </a:r>
          </a:p>
          <a:p>
            <a:pPr marL="0" indent="0">
              <a:buNone/>
            </a:pPr>
            <a:r>
              <a:rPr lang="en-US" sz="2000" dirty="0">
                <a:latin typeface="Martel Sans" panose="020B0604020202020204" charset="0"/>
                <a:cs typeface="Martel Sans" panose="020B0604020202020204" charset="0"/>
              </a:rPr>
              <a:t>They have 2000+ categories of products and they also have featuring over 4,500+ brands across beauty, personal care, wellness, and fashion categories that maintain its market leadership. It also has Operates over 140+ offline stores through </a:t>
            </a:r>
            <a:r>
              <a:rPr lang="fi-FI" sz="2000" dirty="0">
                <a:latin typeface="Martel Sans" panose="020B0604020202020204" charset="0"/>
                <a:cs typeface="Martel Sans" panose="020B0604020202020204" charset="0"/>
              </a:rPr>
              <a:t>Nykaa Luxe and Nykaa On Trend.</a:t>
            </a:r>
            <a:endParaRPr lang="en-US" sz="2000" dirty="0">
              <a:latin typeface="Martel Sans" panose="020B0604020202020204" charset="0"/>
              <a:cs typeface="Martel Sans" panose="020B0604020202020204" charset="0"/>
            </a:endParaRPr>
          </a:p>
          <a:p>
            <a:pPr marL="0" indent="0">
              <a:buNone/>
            </a:pPr>
            <a:r>
              <a:rPr lang="en-US" sz="2000" b="1" dirty="0">
                <a:latin typeface="Martel Sans" panose="020B0604020202020204" charset="0"/>
                <a:cs typeface="Martel Sans" panose="020B0604020202020204" charset="0"/>
              </a:rPr>
              <a:t>IPO Information </a:t>
            </a:r>
            <a:r>
              <a:rPr lang="en-US" sz="2000" dirty="0">
                <a:latin typeface="Martel Sans" panose="020B0604020202020204" charset="0"/>
                <a:cs typeface="Martel Sans" panose="020B0604020202020204" charset="0"/>
              </a:rPr>
              <a:t>: </a:t>
            </a:r>
          </a:p>
          <a:p>
            <a:pPr marL="0" indent="0">
              <a:buNone/>
            </a:pPr>
            <a:r>
              <a:rPr lang="en-US" sz="2000" dirty="0">
                <a:latin typeface="Martel Sans" panose="020B0604020202020204" charset="0"/>
                <a:cs typeface="Martel Sans" panose="020B0604020202020204" charset="0"/>
              </a:rPr>
              <a:t>NYKAA’S IPO opened on October 28, 2021, and closed on November 1, 2021. The price band for the IPO was set between ₹1,085 and ₹1,125 per share. The IPO involved a fresh equity issue worth ₹630 crore and an offer for sale is around ₹ 4700 crore that makes total ₹5351 crore of IPO,  with a listing price of ₹2,018 on the NSE and ₹2,001 on the BSE, reflecting a premium of around 79% over the issue price.</a:t>
            </a:r>
          </a:p>
        </p:txBody>
      </p:sp>
    </p:spTree>
    <p:extLst>
      <p:ext uri="{BB962C8B-B14F-4D97-AF65-F5344CB8AC3E}">
        <p14:creationId xmlns:p14="http://schemas.microsoft.com/office/powerpoint/2010/main" val="1953804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54534" y="449362"/>
            <a:ext cx="4445298" cy="495102"/>
          </a:xfrm>
          <a:prstGeom prst="rect">
            <a:avLst/>
          </a:prstGeom>
          <a:noFill/>
          <a:ln/>
        </p:spPr>
        <p:txBody>
          <a:bodyPr wrap="none" lIns="0" tIns="0" rIns="0" bIns="0" rtlCol="0" anchor="t"/>
          <a:lstStyle/>
          <a:p>
            <a:pPr>
              <a:lnSpc>
                <a:spcPts val="3875"/>
              </a:lnSpc>
            </a:pPr>
            <a:r>
              <a:rPr lang="en-US" sz="3083" dirty="0">
                <a:solidFill>
                  <a:srgbClr val="272D45"/>
                </a:solidFill>
                <a:latin typeface="Kanit Light" pitchFamily="34" charset="0"/>
                <a:ea typeface="Kanit Light" pitchFamily="34" charset="-122"/>
                <a:cs typeface="Kanit Light" pitchFamily="34" charset="-120"/>
              </a:rPr>
              <a:t>Nykaa's Company History</a:t>
            </a:r>
            <a:endParaRPr lang="en-US" sz="3083" dirty="0"/>
          </a:p>
        </p:txBody>
      </p:sp>
      <p:sp>
        <p:nvSpPr>
          <p:cNvPr id="3" name="Shape 1"/>
          <p:cNvSpPr/>
          <p:nvPr/>
        </p:nvSpPr>
        <p:spPr>
          <a:xfrm>
            <a:off x="554534" y="3584377"/>
            <a:ext cx="11082933" cy="19050"/>
          </a:xfrm>
          <a:prstGeom prst="roundRect">
            <a:avLst>
              <a:gd name="adj" fmla="val 349332"/>
            </a:avLst>
          </a:prstGeom>
          <a:solidFill>
            <a:srgbClr val="C5D2CF"/>
          </a:solidFill>
          <a:ln/>
        </p:spPr>
      </p:sp>
      <p:sp>
        <p:nvSpPr>
          <p:cNvPr id="4" name="Shape 2"/>
          <p:cNvSpPr/>
          <p:nvPr/>
        </p:nvSpPr>
        <p:spPr>
          <a:xfrm>
            <a:off x="2713931" y="3029893"/>
            <a:ext cx="19050" cy="554533"/>
          </a:xfrm>
          <a:prstGeom prst="roundRect">
            <a:avLst>
              <a:gd name="adj" fmla="val 349332"/>
            </a:avLst>
          </a:prstGeom>
          <a:solidFill>
            <a:srgbClr val="C5D2CF"/>
          </a:solidFill>
          <a:ln/>
        </p:spPr>
      </p:sp>
      <p:sp>
        <p:nvSpPr>
          <p:cNvPr id="5" name="Shape 3"/>
          <p:cNvSpPr/>
          <p:nvPr/>
        </p:nvSpPr>
        <p:spPr>
          <a:xfrm>
            <a:off x="2545259" y="3406130"/>
            <a:ext cx="356493" cy="356493"/>
          </a:xfrm>
          <a:prstGeom prst="roundRect">
            <a:avLst>
              <a:gd name="adj" fmla="val 18667"/>
            </a:avLst>
          </a:prstGeom>
          <a:solidFill>
            <a:srgbClr val="DFECE9"/>
          </a:solidFill>
          <a:ln w="7620">
            <a:solidFill>
              <a:srgbClr val="C5D2CF"/>
            </a:solidFill>
            <a:prstDash val="solid"/>
          </a:ln>
        </p:spPr>
      </p:sp>
      <p:sp>
        <p:nvSpPr>
          <p:cNvPr id="6" name="Text 4"/>
          <p:cNvSpPr/>
          <p:nvPr/>
        </p:nvSpPr>
        <p:spPr>
          <a:xfrm>
            <a:off x="2687340" y="3465563"/>
            <a:ext cx="72232" cy="237629"/>
          </a:xfrm>
          <a:prstGeom prst="rect">
            <a:avLst/>
          </a:prstGeom>
          <a:noFill/>
          <a:ln/>
        </p:spPr>
        <p:txBody>
          <a:bodyPr wrap="none" lIns="0" tIns="0" rIns="0" bIns="0" rtlCol="0" anchor="t"/>
          <a:lstStyle/>
          <a:p>
            <a:pPr algn="ctr">
              <a:lnSpc>
                <a:spcPts val="1833"/>
              </a:lnSpc>
            </a:pPr>
            <a:r>
              <a:rPr lang="en-US" sz="1833" dirty="0">
                <a:solidFill>
                  <a:srgbClr val="2C3249"/>
                </a:solidFill>
                <a:latin typeface="Kanit Light" pitchFamily="34" charset="0"/>
                <a:ea typeface="Kanit Light" pitchFamily="34" charset="-122"/>
                <a:cs typeface="Kanit Light" pitchFamily="34" charset="-120"/>
              </a:rPr>
              <a:t>1</a:t>
            </a:r>
            <a:endParaRPr lang="en-US" sz="1833" dirty="0"/>
          </a:p>
        </p:txBody>
      </p:sp>
      <p:sp>
        <p:nvSpPr>
          <p:cNvPr id="7" name="Text 5"/>
          <p:cNvSpPr/>
          <p:nvPr/>
        </p:nvSpPr>
        <p:spPr>
          <a:xfrm>
            <a:off x="1201143" y="1261269"/>
            <a:ext cx="3044924" cy="247551"/>
          </a:xfrm>
          <a:prstGeom prst="rect">
            <a:avLst/>
          </a:prstGeom>
          <a:noFill/>
          <a:ln/>
        </p:spPr>
        <p:txBody>
          <a:bodyPr wrap="none" lIns="0" tIns="0" rIns="0" bIns="0" rtlCol="0" anchor="t"/>
          <a:lstStyle/>
          <a:p>
            <a:pPr algn="ctr">
              <a:lnSpc>
                <a:spcPts val="1917"/>
              </a:lnSpc>
            </a:pPr>
            <a:r>
              <a:rPr lang="en-US" sz="1542" dirty="0">
                <a:solidFill>
                  <a:srgbClr val="2C3249"/>
                </a:solidFill>
                <a:latin typeface="Kanit Light" pitchFamily="34" charset="0"/>
                <a:ea typeface="Kanit Light" pitchFamily="34" charset="-122"/>
                <a:cs typeface="Kanit Light" pitchFamily="34" charset="-120"/>
              </a:rPr>
              <a:t>Founding &amp; Early Years (2012-2015)</a:t>
            </a:r>
            <a:endParaRPr lang="en-US" sz="1542" dirty="0"/>
          </a:p>
        </p:txBody>
      </p:sp>
      <p:sp>
        <p:nvSpPr>
          <p:cNvPr id="8" name="Text 6"/>
          <p:cNvSpPr/>
          <p:nvPr/>
        </p:nvSpPr>
        <p:spPr>
          <a:xfrm>
            <a:off x="712887" y="1603871"/>
            <a:ext cx="4021435" cy="1267519"/>
          </a:xfrm>
          <a:prstGeom prst="rect">
            <a:avLst/>
          </a:prstGeom>
          <a:noFill/>
          <a:ln/>
        </p:spPr>
        <p:txBody>
          <a:bodyPr wrap="square" lIns="0" tIns="0" rIns="0" bIns="0" rtlCol="0" anchor="t"/>
          <a:lstStyle/>
          <a:p>
            <a:pPr algn="ctr">
              <a:lnSpc>
                <a:spcPts val="1958"/>
              </a:lnSpc>
            </a:pPr>
            <a:r>
              <a:rPr lang="en-US" sz="1208" dirty="0">
                <a:solidFill>
                  <a:srgbClr val="2C3249"/>
                </a:solidFill>
                <a:latin typeface="Martel Sans" pitchFamily="34" charset="0"/>
                <a:ea typeface="Martel Sans" pitchFamily="34" charset="-122"/>
                <a:cs typeface="Martel Sans" pitchFamily="34" charset="-120"/>
              </a:rPr>
              <a:t>Falguni Nayar launched Nykaa in April 2012, initially as an online marketplace for cosmetics and beauty products. In 2015, Nykaa introduced its private-label products, expanding its offerings to include its own line of cosmetics and beauty products.</a:t>
            </a:r>
            <a:endParaRPr lang="en-US" sz="1208" dirty="0"/>
          </a:p>
        </p:txBody>
      </p:sp>
      <p:sp>
        <p:nvSpPr>
          <p:cNvPr id="9" name="Shape 7"/>
          <p:cNvSpPr/>
          <p:nvPr/>
        </p:nvSpPr>
        <p:spPr>
          <a:xfrm>
            <a:off x="4962128" y="3584327"/>
            <a:ext cx="19050" cy="554533"/>
          </a:xfrm>
          <a:prstGeom prst="roundRect">
            <a:avLst>
              <a:gd name="adj" fmla="val 349332"/>
            </a:avLst>
          </a:prstGeom>
          <a:solidFill>
            <a:srgbClr val="C5D2CF"/>
          </a:solidFill>
          <a:ln/>
        </p:spPr>
      </p:sp>
      <p:sp>
        <p:nvSpPr>
          <p:cNvPr id="10" name="Shape 8"/>
          <p:cNvSpPr/>
          <p:nvPr/>
        </p:nvSpPr>
        <p:spPr>
          <a:xfrm>
            <a:off x="4793457" y="3406130"/>
            <a:ext cx="356493" cy="356493"/>
          </a:xfrm>
          <a:prstGeom prst="roundRect">
            <a:avLst>
              <a:gd name="adj" fmla="val 18667"/>
            </a:avLst>
          </a:prstGeom>
          <a:solidFill>
            <a:srgbClr val="DFECE9"/>
          </a:solidFill>
          <a:ln w="7620">
            <a:solidFill>
              <a:srgbClr val="C5D2CF"/>
            </a:solidFill>
            <a:prstDash val="solid"/>
          </a:ln>
        </p:spPr>
      </p:sp>
      <p:sp>
        <p:nvSpPr>
          <p:cNvPr id="11" name="Text 9"/>
          <p:cNvSpPr/>
          <p:nvPr/>
        </p:nvSpPr>
        <p:spPr>
          <a:xfrm>
            <a:off x="4911527" y="3465563"/>
            <a:ext cx="120253" cy="237629"/>
          </a:xfrm>
          <a:prstGeom prst="rect">
            <a:avLst/>
          </a:prstGeom>
          <a:noFill/>
          <a:ln/>
        </p:spPr>
        <p:txBody>
          <a:bodyPr wrap="none" lIns="0" tIns="0" rIns="0" bIns="0" rtlCol="0" anchor="t"/>
          <a:lstStyle/>
          <a:p>
            <a:pPr algn="ctr">
              <a:lnSpc>
                <a:spcPts val="1833"/>
              </a:lnSpc>
            </a:pPr>
            <a:r>
              <a:rPr lang="en-US" sz="1833" dirty="0">
                <a:solidFill>
                  <a:srgbClr val="2C3249"/>
                </a:solidFill>
                <a:latin typeface="Kanit Light" pitchFamily="34" charset="0"/>
                <a:ea typeface="Kanit Light" pitchFamily="34" charset="-122"/>
                <a:cs typeface="Kanit Light" pitchFamily="34" charset="-120"/>
              </a:rPr>
              <a:t>2</a:t>
            </a:r>
            <a:endParaRPr lang="en-US" sz="1833" dirty="0"/>
          </a:p>
        </p:txBody>
      </p:sp>
      <p:sp>
        <p:nvSpPr>
          <p:cNvPr id="12" name="Text 10"/>
          <p:cNvSpPr/>
          <p:nvPr/>
        </p:nvSpPr>
        <p:spPr>
          <a:xfrm>
            <a:off x="2961084" y="4297362"/>
            <a:ext cx="4021435" cy="495102"/>
          </a:xfrm>
          <a:prstGeom prst="rect">
            <a:avLst/>
          </a:prstGeom>
          <a:noFill/>
          <a:ln/>
        </p:spPr>
        <p:txBody>
          <a:bodyPr wrap="square" lIns="0" tIns="0" rIns="0" bIns="0" rtlCol="0" anchor="t"/>
          <a:lstStyle/>
          <a:p>
            <a:pPr algn="ctr">
              <a:lnSpc>
                <a:spcPts val="1917"/>
              </a:lnSpc>
            </a:pPr>
            <a:r>
              <a:rPr lang="en-US" sz="1542" dirty="0">
                <a:solidFill>
                  <a:srgbClr val="2C3249"/>
                </a:solidFill>
                <a:latin typeface="Kanit Light" pitchFamily="34" charset="0"/>
                <a:ea typeface="Kanit Light" pitchFamily="34" charset="-122"/>
                <a:cs typeface="Kanit Light" pitchFamily="34" charset="-120"/>
              </a:rPr>
              <a:t>Expansion &amp; Omnichannel Strategy (2015-2019)</a:t>
            </a:r>
            <a:endParaRPr lang="en-US" sz="1542" dirty="0"/>
          </a:p>
        </p:txBody>
      </p:sp>
      <p:sp>
        <p:nvSpPr>
          <p:cNvPr id="13" name="Text 11"/>
          <p:cNvSpPr/>
          <p:nvPr/>
        </p:nvSpPr>
        <p:spPr>
          <a:xfrm>
            <a:off x="2961084" y="4887516"/>
            <a:ext cx="4021435" cy="1521023"/>
          </a:xfrm>
          <a:prstGeom prst="rect">
            <a:avLst/>
          </a:prstGeom>
          <a:noFill/>
          <a:ln/>
        </p:spPr>
        <p:txBody>
          <a:bodyPr wrap="square" lIns="0" tIns="0" rIns="0" bIns="0" rtlCol="0" anchor="t"/>
          <a:lstStyle/>
          <a:p>
            <a:pPr algn="ctr">
              <a:lnSpc>
                <a:spcPts val="1958"/>
              </a:lnSpc>
            </a:pPr>
            <a:r>
              <a:rPr lang="en-US" sz="1208" dirty="0">
                <a:solidFill>
                  <a:srgbClr val="2C3249"/>
                </a:solidFill>
                <a:latin typeface="Martel Sans" pitchFamily="34" charset="0"/>
                <a:ea typeface="Martel Sans" pitchFamily="34" charset="-122"/>
                <a:cs typeface="Martel Sans" pitchFamily="34" charset="-120"/>
              </a:rPr>
              <a:t>Nykaa adopted an omnichannel strategy, opening its first physical retail store in 2015 in Delhi. Over the years, it established several retail stores across India, categorized as Nykaa Luxe and Nykaa On Trend stores, catering to high-end and trend-driven customers.</a:t>
            </a:r>
            <a:endParaRPr lang="en-US" sz="1208" dirty="0"/>
          </a:p>
        </p:txBody>
      </p:sp>
      <p:sp>
        <p:nvSpPr>
          <p:cNvPr id="14" name="Shape 12"/>
          <p:cNvSpPr/>
          <p:nvPr/>
        </p:nvSpPr>
        <p:spPr>
          <a:xfrm>
            <a:off x="7210425" y="3029893"/>
            <a:ext cx="19050" cy="554533"/>
          </a:xfrm>
          <a:prstGeom prst="roundRect">
            <a:avLst>
              <a:gd name="adj" fmla="val 349332"/>
            </a:avLst>
          </a:prstGeom>
          <a:solidFill>
            <a:srgbClr val="C5D2CF"/>
          </a:solidFill>
          <a:ln/>
        </p:spPr>
      </p:sp>
      <p:sp>
        <p:nvSpPr>
          <p:cNvPr id="15" name="Shape 13"/>
          <p:cNvSpPr/>
          <p:nvPr/>
        </p:nvSpPr>
        <p:spPr>
          <a:xfrm>
            <a:off x="7041754" y="3406130"/>
            <a:ext cx="356493" cy="356493"/>
          </a:xfrm>
          <a:prstGeom prst="roundRect">
            <a:avLst>
              <a:gd name="adj" fmla="val 18667"/>
            </a:avLst>
          </a:prstGeom>
          <a:solidFill>
            <a:srgbClr val="DFECE9"/>
          </a:solidFill>
          <a:ln w="7620">
            <a:solidFill>
              <a:srgbClr val="C5D2CF"/>
            </a:solidFill>
            <a:prstDash val="solid"/>
          </a:ln>
        </p:spPr>
      </p:sp>
      <p:sp>
        <p:nvSpPr>
          <p:cNvPr id="16" name="Text 14"/>
          <p:cNvSpPr/>
          <p:nvPr/>
        </p:nvSpPr>
        <p:spPr>
          <a:xfrm>
            <a:off x="7158931" y="3465563"/>
            <a:ext cx="122138" cy="237629"/>
          </a:xfrm>
          <a:prstGeom prst="rect">
            <a:avLst/>
          </a:prstGeom>
          <a:noFill/>
          <a:ln/>
        </p:spPr>
        <p:txBody>
          <a:bodyPr wrap="none" lIns="0" tIns="0" rIns="0" bIns="0" rtlCol="0" anchor="t"/>
          <a:lstStyle/>
          <a:p>
            <a:pPr algn="ctr">
              <a:lnSpc>
                <a:spcPts val="1833"/>
              </a:lnSpc>
            </a:pPr>
            <a:r>
              <a:rPr lang="en-US" sz="1833" dirty="0">
                <a:solidFill>
                  <a:srgbClr val="2C3249"/>
                </a:solidFill>
                <a:latin typeface="Kanit Light" pitchFamily="34" charset="0"/>
                <a:ea typeface="Kanit Light" pitchFamily="34" charset="-122"/>
                <a:cs typeface="Kanit Light" pitchFamily="34" charset="-120"/>
              </a:rPr>
              <a:t>3</a:t>
            </a:r>
            <a:endParaRPr lang="en-US" sz="1833" dirty="0"/>
          </a:p>
        </p:txBody>
      </p:sp>
      <p:sp>
        <p:nvSpPr>
          <p:cNvPr id="17" name="Text 15"/>
          <p:cNvSpPr/>
          <p:nvPr/>
        </p:nvSpPr>
        <p:spPr>
          <a:xfrm>
            <a:off x="5367536" y="1514773"/>
            <a:ext cx="3705027" cy="247551"/>
          </a:xfrm>
          <a:prstGeom prst="rect">
            <a:avLst/>
          </a:prstGeom>
          <a:noFill/>
          <a:ln/>
        </p:spPr>
        <p:txBody>
          <a:bodyPr wrap="none" lIns="0" tIns="0" rIns="0" bIns="0" rtlCol="0" anchor="t"/>
          <a:lstStyle/>
          <a:p>
            <a:pPr algn="ctr">
              <a:lnSpc>
                <a:spcPts val="1917"/>
              </a:lnSpc>
            </a:pPr>
            <a:r>
              <a:rPr lang="en-US" sz="1542" dirty="0">
                <a:solidFill>
                  <a:srgbClr val="2C3249"/>
                </a:solidFill>
                <a:latin typeface="Kanit Light" pitchFamily="34" charset="0"/>
                <a:ea typeface="Kanit Light" pitchFamily="34" charset="-122"/>
                <a:cs typeface="Kanit Light" pitchFamily="34" charset="-120"/>
              </a:rPr>
              <a:t>Tech &amp; Consumer Engagement (2019-2021)</a:t>
            </a:r>
            <a:endParaRPr lang="en-US" sz="1542" dirty="0"/>
          </a:p>
        </p:txBody>
      </p:sp>
      <p:sp>
        <p:nvSpPr>
          <p:cNvPr id="18" name="Text 16"/>
          <p:cNvSpPr/>
          <p:nvPr/>
        </p:nvSpPr>
        <p:spPr>
          <a:xfrm>
            <a:off x="5209382" y="1857375"/>
            <a:ext cx="4021435" cy="1014016"/>
          </a:xfrm>
          <a:prstGeom prst="rect">
            <a:avLst/>
          </a:prstGeom>
          <a:noFill/>
          <a:ln/>
        </p:spPr>
        <p:txBody>
          <a:bodyPr wrap="square" lIns="0" tIns="0" rIns="0" bIns="0" rtlCol="0" anchor="t"/>
          <a:lstStyle/>
          <a:p>
            <a:pPr algn="ctr">
              <a:lnSpc>
                <a:spcPts val="1958"/>
              </a:lnSpc>
            </a:pPr>
            <a:r>
              <a:rPr lang="en-US" sz="1208" dirty="0">
                <a:solidFill>
                  <a:srgbClr val="2C3249"/>
                </a:solidFill>
                <a:latin typeface="Martel Sans" pitchFamily="34" charset="0"/>
                <a:ea typeface="Martel Sans" pitchFamily="34" charset="-122"/>
                <a:cs typeface="Martel Sans" pitchFamily="34" charset="-120"/>
              </a:rPr>
              <a:t>Nykaa invested heavily in technology, data analytics, and customer engagement to enhance user experience and started shopping events like "Pink Friday Sale" and "Black Friday Sale."</a:t>
            </a:r>
            <a:endParaRPr lang="en-US" sz="1208" dirty="0"/>
          </a:p>
        </p:txBody>
      </p:sp>
      <p:sp>
        <p:nvSpPr>
          <p:cNvPr id="19" name="Shape 17"/>
          <p:cNvSpPr/>
          <p:nvPr/>
        </p:nvSpPr>
        <p:spPr>
          <a:xfrm>
            <a:off x="9458623" y="3584327"/>
            <a:ext cx="19050" cy="554533"/>
          </a:xfrm>
          <a:prstGeom prst="roundRect">
            <a:avLst>
              <a:gd name="adj" fmla="val 349332"/>
            </a:avLst>
          </a:prstGeom>
          <a:solidFill>
            <a:srgbClr val="C5D2CF"/>
          </a:solidFill>
          <a:ln/>
        </p:spPr>
      </p:sp>
      <p:sp>
        <p:nvSpPr>
          <p:cNvPr id="20" name="Shape 18"/>
          <p:cNvSpPr/>
          <p:nvPr/>
        </p:nvSpPr>
        <p:spPr>
          <a:xfrm>
            <a:off x="9289951" y="3406130"/>
            <a:ext cx="356493" cy="356493"/>
          </a:xfrm>
          <a:prstGeom prst="roundRect">
            <a:avLst>
              <a:gd name="adj" fmla="val 18667"/>
            </a:avLst>
          </a:prstGeom>
          <a:solidFill>
            <a:srgbClr val="DFECE9"/>
          </a:solidFill>
          <a:ln w="7620">
            <a:solidFill>
              <a:srgbClr val="C5D2CF"/>
            </a:solidFill>
            <a:prstDash val="solid"/>
          </a:ln>
        </p:spPr>
      </p:sp>
      <p:sp>
        <p:nvSpPr>
          <p:cNvPr id="21" name="Text 19"/>
          <p:cNvSpPr/>
          <p:nvPr/>
        </p:nvSpPr>
        <p:spPr>
          <a:xfrm>
            <a:off x="9403854" y="3465563"/>
            <a:ext cx="128588" cy="237629"/>
          </a:xfrm>
          <a:prstGeom prst="rect">
            <a:avLst/>
          </a:prstGeom>
          <a:noFill/>
          <a:ln/>
        </p:spPr>
        <p:txBody>
          <a:bodyPr wrap="none" lIns="0" tIns="0" rIns="0" bIns="0" rtlCol="0" anchor="t"/>
          <a:lstStyle/>
          <a:p>
            <a:pPr algn="ctr">
              <a:lnSpc>
                <a:spcPts val="1833"/>
              </a:lnSpc>
            </a:pPr>
            <a:r>
              <a:rPr lang="en-US" sz="1833" dirty="0">
                <a:solidFill>
                  <a:srgbClr val="2C3249"/>
                </a:solidFill>
                <a:latin typeface="Kanit Light" pitchFamily="34" charset="0"/>
                <a:ea typeface="Kanit Light" pitchFamily="34" charset="-122"/>
                <a:cs typeface="Kanit Light" pitchFamily="34" charset="-120"/>
              </a:rPr>
              <a:t>4</a:t>
            </a:r>
            <a:endParaRPr lang="en-US" sz="1833" dirty="0"/>
          </a:p>
        </p:txBody>
      </p:sp>
      <p:sp>
        <p:nvSpPr>
          <p:cNvPr id="22" name="Text 20"/>
          <p:cNvSpPr/>
          <p:nvPr/>
        </p:nvSpPr>
        <p:spPr>
          <a:xfrm>
            <a:off x="8478045" y="4297363"/>
            <a:ext cx="1980506" cy="247551"/>
          </a:xfrm>
          <a:prstGeom prst="rect">
            <a:avLst/>
          </a:prstGeom>
          <a:noFill/>
          <a:ln/>
        </p:spPr>
        <p:txBody>
          <a:bodyPr wrap="none" lIns="0" tIns="0" rIns="0" bIns="0" rtlCol="0" anchor="t"/>
          <a:lstStyle/>
          <a:p>
            <a:pPr algn="ctr">
              <a:lnSpc>
                <a:spcPts val="1917"/>
              </a:lnSpc>
            </a:pPr>
            <a:r>
              <a:rPr lang="en-US" sz="1542" dirty="0">
                <a:solidFill>
                  <a:srgbClr val="2C3249"/>
                </a:solidFill>
                <a:latin typeface="Kanit Light" pitchFamily="34" charset="0"/>
                <a:ea typeface="Kanit Light" pitchFamily="34" charset="-122"/>
                <a:cs typeface="Kanit Light" pitchFamily="34" charset="-120"/>
              </a:rPr>
              <a:t>IPO &amp; Growth (Present)</a:t>
            </a:r>
            <a:endParaRPr lang="en-US" sz="1542" dirty="0"/>
          </a:p>
        </p:txBody>
      </p:sp>
      <p:sp>
        <p:nvSpPr>
          <p:cNvPr id="23" name="Text 21"/>
          <p:cNvSpPr/>
          <p:nvPr/>
        </p:nvSpPr>
        <p:spPr>
          <a:xfrm>
            <a:off x="7457579" y="4639965"/>
            <a:ext cx="4021435" cy="1014016"/>
          </a:xfrm>
          <a:prstGeom prst="rect">
            <a:avLst/>
          </a:prstGeom>
          <a:noFill/>
          <a:ln/>
        </p:spPr>
        <p:txBody>
          <a:bodyPr wrap="square" lIns="0" tIns="0" rIns="0" bIns="0" rtlCol="0" anchor="t"/>
          <a:lstStyle/>
          <a:p>
            <a:pPr algn="ctr">
              <a:lnSpc>
                <a:spcPts val="1958"/>
              </a:lnSpc>
            </a:pPr>
            <a:r>
              <a:rPr lang="en-US" sz="1208" dirty="0">
                <a:solidFill>
                  <a:srgbClr val="2C3249"/>
                </a:solidFill>
                <a:latin typeface="Martel Sans" pitchFamily="34" charset="0"/>
                <a:ea typeface="Martel Sans" pitchFamily="34" charset="-122"/>
                <a:cs typeface="Martel Sans" pitchFamily="34" charset="-120"/>
              </a:rPr>
              <a:t>Nykaa's IPO marked a significant milestone in its growth trajectory, providing access to new funding and expanding its reach in the Indian e-commerce market. They raised </a:t>
            </a:r>
          </a:p>
          <a:p>
            <a:pPr algn="ctr">
              <a:lnSpc>
                <a:spcPts val="1958"/>
              </a:lnSpc>
            </a:pPr>
            <a:r>
              <a:rPr lang="en-US" sz="1208" dirty="0">
                <a:solidFill>
                  <a:srgbClr val="2C3249"/>
                </a:solidFill>
                <a:latin typeface="Martel Sans" pitchFamily="34" charset="0"/>
                <a:ea typeface="Martel Sans" pitchFamily="34" charset="-122"/>
              </a:rPr>
              <a:t>Around 5000 crore .</a:t>
            </a:r>
            <a:endParaRPr lang="en-US" sz="1208" dirty="0"/>
          </a:p>
        </p:txBody>
      </p:sp>
      <p:grpSp>
        <p:nvGrpSpPr>
          <p:cNvPr id="44" name="Group 43">
            <a:extLst>
              <a:ext uri="{FF2B5EF4-FFF2-40B4-BE49-F238E27FC236}">
                <a16:creationId xmlns:a16="http://schemas.microsoft.com/office/drawing/2014/main" id="{D2B41C35-2177-684C-A66A-2CC4BAA31576}"/>
              </a:ext>
            </a:extLst>
          </p:cNvPr>
          <p:cNvGrpSpPr/>
          <p:nvPr/>
        </p:nvGrpSpPr>
        <p:grpSpPr>
          <a:xfrm>
            <a:off x="10765323" y="6363238"/>
            <a:ext cx="1299900" cy="309600"/>
            <a:chOff x="12918388" y="7635886"/>
            <a:chExt cx="1559880" cy="371520"/>
          </a:xfrm>
        </p:grpSpPr>
        <mc:AlternateContent xmlns:mc="http://schemas.openxmlformats.org/markup-compatibility/2006" xmlns:p14="http://schemas.microsoft.com/office/powerpoint/2010/main">
          <mc:Choice Requires="p14">
            <p:contentPart p14:bwMode="auto" r:id="rId3">
              <p14:nvContentPartPr>
                <p14:cNvPr id="37" name="Ink 36">
                  <a:extLst>
                    <a:ext uri="{FF2B5EF4-FFF2-40B4-BE49-F238E27FC236}">
                      <a16:creationId xmlns:a16="http://schemas.microsoft.com/office/drawing/2014/main" id="{988C0176-D6F2-99D5-89B1-130B7AD008A9}"/>
                    </a:ext>
                  </a:extLst>
                </p14:cNvPr>
                <p14:cNvContentPartPr/>
                <p14:nvPr/>
              </p14:nvContentPartPr>
              <p14:xfrm>
                <a:off x="12974548" y="7982206"/>
                <a:ext cx="1503720" cy="13680"/>
              </p14:xfrm>
            </p:contentPart>
          </mc:Choice>
          <mc:Fallback xmlns="">
            <p:pic>
              <p:nvPicPr>
                <p:cNvPr id="37" name="Ink 36">
                  <a:extLst>
                    <a:ext uri="{FF2B5EF4-FFF2-40B4-BE49-F238E27FC236}">
                      <a16:creationId xmlns:a16="http://schemas.microsoft.com/office/drawing/2014/main" id="{988C0176-D6F2-99D5-89B1-130B7AD008A9}"/>
                    </a:ext>
                  </a:extLst>
                </p:cNvPr>
                <p:cNvPicPr/>
                <p:nvPr/>
              </p:nvPicPr>
              <p:blipFill>
                <a:blip r:embed="rId4"/>
                <a:stretch>
                  <a:fillRect/>
                </a:stretch>
              </p:blipFill>
              <p:spPr>
                <a:xfrm>
                  <a:off x="12899384" y="7907393"/>
                  <a:ext cx="1654481" cy="16287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8" name="Ink 37">
                  <a:extLst>
                    <a:ext uri="{FF2B5EF4-FFF2-40B4-BE49-F238E27FC236}">
                      <a16:creationId xmlns:a16="http://schemas.microsoft.com/office/drawing/2014/main" id="{CF1DDBFD-0E7F-6F94-7189-DE16A010C07B}"/>
                    </a:ext>
                  </a:extLst>
                </p14:cNvPr>
                <p14:cNvContentPartPr/>
                <p14:nvPr/>
              </p14:nvContentPartPr>
              <p14:xfrm>
                <a:off x="12918388" y="7653526"/>
                <a:ext cx="469440" cy="130680"/>
              </p14:xfrm>
            </p:contentPart>
          </mc:Choice>
          <mc:Fallback xmlns="">
            <p:pic>
              <p:nvPicPr>
                <p:cNvPr id="38" name="Ink 37">
                  <a:extLst>
                    <a:ext uri="{FF2B5EF4-FFF2-40B4-BE49-F238E27FC236}">
                      <a16:creationId xmlns:a16="http://schemas.microsoft.com/office/drawing/2014/main" id="{CF1DDBFD-0E7F-6F94-7189-DE16A010C07B}"/>
                    </a:ext>
                  </a:extLst>
                </p:cNvPr>
                <p:cNvPicPr/>
                <p:nvPr/>
              </p:nvPicPr>
              <p:blipFill>
                <a:blip r:embed="rId6"/>
                <a:stretch>
                  <a:fillRect/>
                </a:stretch>
              </p:blipFill>
              <p:spPr>
                <a:xfrm>
                  <a:off x="12843243" y="7578051"/>
                  <a:ext cx="620162" cy="281199"/>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0" name="Ink 39">
                  <a:extLst>
                    <a:ext uri="{FF2B5EF4-FFF2-40B4-BE49-F238E27FC236}">
                      <a16:creationId xmlns:a16="http://schemas.microsoft.com/office/drawing/2014/main" id="{61DA0527-DD04-4D3A-02CC-962CA84007D3}"/>
                    </a:ext>
                  </a:extLst>
                </p14:cNvPr>
                <p14:cNvContentPartPr/>
                <p14:nvPr/>
              </p14:nvContentPartPr>
              <p14:xfrm>
                <a:off x="12952588" y="7635886"/>
                <a:ext cx="119160" cy="371520"/>
              </p14:xfrm>
            </p:contentPart>
          </mc:Choice>
          <mc:Fallback xmlns="">
            <p:pic>
              <p:nvPicPr>
                <p:cNvPr id="40" name="Ink 39">
                  <a:extLst>
                    <a:ext uri="{FF2B5EF4-FFF2-40B4-BE49-F238E27FC236}">
                      <a16:creationId xmlns:a16="http://schemas.microsoft.com/office/drawing/2014/main" id="{61DA0527-DD04-4D3A-02CC-962CA84007D3}"/>
                    </a:ext>
                  </a:extLst>
                </p:cNvPr>
                <p:cNvPicPr/>
                <p:nvPr/>
              </p:nvPicPr>
              <p:blipFill>
                <a:blip r:embed="rId8"/>
                <a:stretch>
                  <a:fillRect/>
                </a:stretch>
              </p:blipFill>
              <p:spPr>
                <a:xfrm>
                  <a:off x="12877034" y="7560286"/>
                  <a:ext cx="269837" cy="52228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3" name="Ink 42">
                  <a:extLst>
                    <a:ext uri="{FF2B5EF4-FFF2-40B4-BE49-F238E27FC236}">
                      <a16:creationId xmlns:a16="http://schemas.microsoft.com/office/drawing/2014/main" id="{93C226C9-8CF3-99C9-FD66-C0CD6397E26B}"/>
                    </a:ext>
                  </a:extLst>
                </p14:cNvPr>
                <p14:cNvContentPartPr/>
                <p14:nvPr/>
              </p14:nvContentPartPr>
              <p14:xfrm>
                <a:off x="12953668" y="7900375"/>
                <a:ext cx="1278360" cy="106560"/>
              </p14:xfrm>
            </p:contentPart>
          </mc:Choice>
          <mc:Fallback xmlns="">
            <p:pic>
              <p:nvPicPr>
                <p:cNvPr id="43" name="Ink 42">
                  <a:extLst>
                    <a:ext uri="{FF2B5EF4-FFF2-40B4-BE49-F238E27FC236}">
                      <a16:creationId xmlns:a16="http://schemas.microsoft.com/office/drawing/2014/main" id="{93C226C9-8CF3-99C9-FD66-C0CD6397E26B}"/>
                    </a:ext>
                  </a:extLst>
                </p:cNvPr>
                <p:cNvPicPr/>
                <p:nvPr/>
              </p:nvPicPr>
              <p:blipFill>
                <a:blip r:embed="rId10"/>
                <a:stretch>
                  <a:fillRect/>
                </a:stretch>
              </p:blipFill>
              <p:spPr>
                <a:xfrm>
                  <a:off x="12878089" y="7825308"/>
                  <a:ext cx="1429086" cy="257125"/>
                </a:xfrm>
                <a:prstGeom prst="rect">
                  <a:avLst/>
                </a:prstGeom>
              </p:spPr>
            </p:pic>
          </mc:Fallback>
        </mc:AlternateContent>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593230" y="467618"/>
            <a:ext cx="5420419" cy="529630"/>
          </a:xfrm>
          <a:prstGeom prst="rect">
            <a:avLst/>
          </a:prstGeom>
          <a:noFill/>
          <a:ln/>
        </p:spPr>
        <p:txBody>
          <a:bodyPr wrap="none" lIns="0" tIns="0" rIns="0" bIns="0" rtlCol="0" anchor="t"/>
          <a:lstStyle/>
          <a:p>
            <a:pPr>
              <a:lnSpc>
                <a:spcPts val="4167"/>
              </a:lnSpc>
            </a:pPr>
            <a:r>
              <a:rPr lang="en-US" sz="3333" dirty="0">
                <a:solidFill>
                  <a:srgbClr val="272D45"/>
                </a:solidFill>
                <a:latin typeface="Kanit Light" pitchFamily="34" charset="0"/>
                <a:ea typeface="Kanit Light" pitchFamily="34" charset="-122"/>
                <a:cs typeface="Kanit Light" pitchFamily="34" charset="-120"/>
              </a:rPr>
              <a:t>Nykaa's Product and Services</a:t>
            </a:r>
            <a:endParaRPr lang="en-US" sz="3333" dirty="0"/>
          </a:p>
        </p:txBody>
      </p:sp>
      <p:pic>
        <p:nvPicPr>
          <p:cNvPr id="4" name="Image 1" descr="preencoded.png"/>
          <p:cNvPicPr>
            <a:picLocks noChangeAspect="1"/>
          </p:cNvPicPr>
          <p:nvPr/>
        </p:nvPicPr>
        <p:blipFill>
          <a:blip r:embed="rId4"/>
          <a:stretch>
            <a:fillRect/>
          </a:stretch>
        </p:blipFill>
        <p:spPr>
          <a:xfrm>
            <a:off x="593229" y="1251446"/>
            <a:ext cx="423763" cy="423763"/>
          </a:xfrm>
          <a:prstGeom prst="rect">
            <a:avLst/>
          </a:prstGeom>
        </p:spPr>
      </p:pic>
      <p:sp>
        <p:nvSpPr>
          <p:cNvPr id="5" name="Text 1"/>
          <p:cNvSpPr/>
          <p:nvPr/>
        </p:nvSpPr>
        <p:spPr>
          <a:xfrm>
            <a:off x="593229" y="1844676"/>
            <a:ext cx="2189163" cy="264914"/>
          </a:xfrm>
          <a:prstGeom prst="rect">
            <a:avLst/>
          </a:prstGeom>
          <a:noFill/>
          <a:ln/>
        </p:spPr>
        <p:txBody>
          <a:bodyPr wrap="none" lIns="0" tIns="0" rIns="0" bIns="0" rtlCol="0" anchor="t"/>
          <a:lstStyle/>
          <a:p>
            <a:pPr>
              <a:lnSpc>
                <a:spcPts val="2083"/>
              </a:lnSpc>
            </a:pPr>
            <a:r>
              <a:rPr lang="en-US" sz="1667" dirty="0">
                <a:solidFill>
                  <a:srgbClr val="2C3249"/>
                </a:solidFill>
                <a:latin typeface="Kanit Light" pitchFamily="34" charset="0"/>
                <a:ea typeface="Kanit Light" pitchFamily="34" charset="-122"/>
                <a:cs typeface="Kanit Light" pitchFamily="34" charset="-120"/>
              </a:rPr>
              <a:t>Beauty &amp; Personal Care</a:t>
            </a:r>
            <a:endParaRPr lang="en-US" sz="1667" dirty="0"/>
          </a:p>
        </p:txBody>
      </p:sp>
      <p:sp>
        <p:nvSpPr>
          <p:cNvPr id="6" name="Text 2"/>
          <p:cNvSpPr/>
          <p:nvPr/>
        </p:nvSpPr>
        <p:spPr>
          <a:xfrm>
            <a:off x="593229" y="2211289"/>
            <a:ext cx="3089672" cy="1084263"/>
          </a:xfrm>
          <a:prstGeom prst="rect">
            <a:avLst/>
          </a:prstGeom>
          <a:noFill/>
          <a:ln/>
        </p:spPr>
        <p:txBody>
          <a:bodyPr wrap="square" lIns="0" tIns="0" rIns="0" bIns="0" rtlCol="0" anchor="t"/>
          <a:lstStyle/>
          <a:p>
            <a:pPr>
              <a:lnSpc>
                <a:spcPts val="2125"/>
              </a:lnSpc>
            </a:pPr>
            <a:r>
              <a:rPr lang="en-US" sz="1333" dirty="0">
                <a:solidFill>
                  <a:srgbClr val="2C3249"/>
                </a:solidFill>
                <a:latin typeface="Martel Sans" pitchFamily="34" charset="0"/>
                <a:ea typeface="Martel Sans" pitchFamily="34" charset="-122"/>
                <a:cs typeface="Martel Sans" pitchFamily="34" charset="-120"/>
              </a:rPr>
              <a:t>Offers a wide range of skincare, haircare, makeup, and other personal care products from leading brands and its own private label.</a:t>
            </a:r>
            <a:endParaRPr lang="en-US" sz="1333" dirty="0"/>
          </a:p>
        </p:txBody>
      </p:sp>
      <p:pic>
        <p:nvPicPr>
          <p:cNvPr id="7" name="Image 2" descr="preencoded.png"/>
          <p:cNvPicPr>
            <a:picLocks noChangeAspect="1"/>
          </p:cNvPicPr>
          <p:nvPr/>
        </p:nvPicPr>
        <p:blipFill>
          <a:blip r:embed="rId5"/>
          <a:stretch>
            <a:fillRect/>
          </a:stretch>
        </p:blipFill>
        <p:spPr>
          <a:xfrm>
            <a:off x="3937099" y="1251446"/>
            <a:ext cx="423763" cy="423763"/>
          </a:xfrm>
          <a:prstGeom prst="rect">
            <a:avLst/>
          </a:prstGeom>
        </p:spPr>
      </p:pic>
      <p:sp>
        <p:nvSpPr>
          <p:cNvPr id="8" name="Text 3"/>
          <p:cNvSpPr/>
          <p:nvPr/>
        </p:nvSpPr>
        <p:spPr>
          <a:xfrm>
            <a:off x="3937100" y="1844676"/>
            <a:ext cx="2118916" cy="264914"/>
          </a:xfrm>
          <a:prstGeom prst="rect">
            <a:avLst/>
          </a:prstGeom>
          <a:noFill/>
          <a:ln/>
        </p:spPr>
        <p:txBody>
          <a:bodyPr wrap="none" lIns="0" tIns="0" rIns="0" bIns="0" rtlCol="0" anchor="t"/>
          <a:lstStyle/>
          <a:p>
            <a:pPr>
              <a:lnSpc>
                <a:spcPts val="2083"/>
              </a:lnSpc>
            </a:pPr>
            <a:r>
              <a:rPr lang="en-US" sz="1667" dirty="0">
                <a:solidFill>
                  <a:srgbClr val="2C3249"/>
                </a:solidFill>
                <a:latin typeface="Kanit Light" pitchFamily="34" charset="0"/>
                <a:ea typeface="Kanit Light" pitchFamily="34" charset="-122"/>
                <a:cs typeface="Kanit Light" pitchFamily="34" charset="-120"/>
              </a:rPr>
              <a:t>Wellness Products</a:t>
            </a:r>
            <a:endParaRPr lang="en-US" sz="1667" dirty="0"/>
          </a:p>
        </p:txBody>
      </p:sp>
      <p:sp>
        <p:nvSpPr>
          <p:cNvPr id="9" name="Text 4"/>
          <p:cNvSpPr/>
          <p:nvPr/>
        </p:nvSpPr>
        <p:spPr>
          <a:xfrm>
            <a:off x="3937099" y="2211289"/>
            <a:ext cx="3089672" cy="1355328"/>
          </a:xfrm>
          <a:prstGeom prst="rect">
            <a:avLst/>
          </a:prstGeom>
          <a:noFill/>
          <a:ln/>
        </p:spPr>
        <p:txBody>
          <a:bodyPr wrap="square" lIns="0" tIns="0" rIns="0" bIns="0" rtlCol="0" anchor="t"/>
          <a:lstStyle/>
          <a:p>
            <a:pPr>
              <a:lnSpc>
                <a:spcPts val="2125"/>
              </a:lnSpc>
            </a:pPr>
            <a:r>
              <a:rPr lang="en-US" sz="1333" dirty="0">
                <a:solidFill>
                  <a:srgbClr val="2C3249"/>
                </a:solidFill>
                <a:latin typeface="Martel Sans" pitchFamily="34" charset="0"/>
                <a:ea typeface="Martel Sans" pitchFamily="34" charset="-122"/>
                <a:cs typeface="Martel Sans" pitchFamily="34" charset="-120"/>
              </a:rPr>
              <a:t>Includes health supplements, personal hygiene essentials, and other wellness products to cater to a holistic approach to health and wellbeing.</a:t>
            </a:r>
            <a:endParaRPr lang="en-US" sz="1333" dirty="0"/>
          </a:p>
        </p:txBody>
      </p:sp>
      <p:pic>
        <p:nvPicPr>
          <p:cNvPr id="10" name="Image 3" descr="preencoded.png"/>
          <p:cNvPicPr>
            <a:picLocks noChangeAspect="1"/>
          </p:cNvPicPr>
          <p:nvPr/>
        </p:nvPicPr>
        <p:blipFill>
          <a:blip r:embed="rId6"/>
          <a:stretch>
            <a:fillRect/>
          </a:stretch>
        </p:blipFill>
        <p:spPr>
          <a:xfrm>
            <a:off x="593229" y="4075113"/>
            <a:ext cx="423763" cy="423763"/>
          </a:xfrm>
          <a:prstGeom prst="rect">
            <a:avLst/>
          </a:prstGeom>
        </p:spPr>
      </p:pic>
      <p:sp>
        <p:nvSpPr>
          <p:cNvPr id="11" name="Text 5"/>
          <p:cNvSpPr/>
          <p:nvPr/>
        </p:nvSpPr>
        <p:spPr>
          <a:xfrm>
            <a:off x="593230" y="4668342"/>
            <a:ext cx="2118916" cy="264914"/>
          </a:xfrm>
          <a:prstGeom prst="rect">
            <a:avLst/>
          </a:prstGeom>
          <a:noFill/>
          <a:ln/>
        </p:spPr>
        <p:txBody>
          <a:bodyPr wrap="none" lIns="0" tIns="0" rIns="0" bIns="0" rtlCol="0" anchor="t"/>
          <a:lstStyle/>
          <a:p>
            <a:pPr>
              <a:lnSpc>
                <a:spcPts val="2083"/>
              </a:lnSpc>
            </a:pPr>
            <a:r>
              <a:rPr lang="en-US" sz="1667" dirty="0">
                <a:solidFill>
                  <a:srgbClr val="2C3249"/>
                </a:solidFill>
                <a:latin typeface="Kanit Light" pitchFamily="34" charset="0"/>
                <a:ea typeface="Kanit Light" pitchFamily="34" charset="-122"/>
                <a:cs typeface="Kanit Light" pitchFamily="34" charset="-120"/>
              </a:rPr>
              <a:t>Fashion Products</a:t>
            </a:r>
            <a:endParaRPr lang="en-US" sz="1667" dirty="0"/>
          </a:p>
        </p:txBody>
      </p:sp>
      <p:sp>
        <p:nvSpPr>
          <p:cNvPr id="12" name="Text 6"/>
          <p:cNvSpPr/>
          <p:nvPr/>
        </p:nvSpPr>
        <p:spPr>
          <a:xfrm>
            <a:off x="593229" y="5034955"/>
            <a:ext cx="3089672" cy="1355328"/>
          </a:xfrm>
          <a:prstGeom prst="rect">
            <a:avLst/>
          </a:prstGeom>
          <a:noFill/>
          <a:ln/>
        </p:spPr>
        <p:txBody>
          <a:bodyPr wrap="square" lIns="0" tIns="0" rIns="0" bIns="0" rtlCol="0" anchor="t"/>
          <a:lstStyle/>
          <a:p>
            <a:pPr>
              <a:lnSpc>
                <a:spcPts val="2125"/>
              </a:lnSpc>
            </a:pPr>
            <a:r>
              <a:rPr lang="en-US" sz="1333" dirty="0">
                <a:solidFill>
                  <a:srgbClr val="2C3249"/>
                </a:solidFill>
                <a:latin typeface="Martel Sans" pitchFamily="34" charset="0"/>
                <a:ea typeface="Martel Sans" pitchFamily="34" charset="-122"/>
                <a:cs typeface="Martel Sans" pitchFamily="34" charset="-120"/>
              </a:rPr>
              <a:t>Offers a curated selection of footwear, clothing, jewelry, and accessories for men and women, focusing on trend-driven and stylish pieces.</a:t>
            </a:r>
            <a:endParaRPr lang="en-US" sz="1333" dirty="0"/>
          </a:p>
        </p:txBody>
      </p:sp>
      <p:pic>
        <p:nvPicPr>
          <p:cNvPr id="13" name="Image 4" descr="preencoded.png"/>
          <p:cNvPicPr>
            <a:picLocks noChangeAspect="1"/>
          </p:cNvPicPr>
          <p:nvPr/>
        </p:nvPicPr>
        <p:blipFill>
          <a:blip r:embed="rId7"/>
          <a:stretch>
            <a:fillRect/>
          </a:stretch>
        </p:blipFill>
        <p:spPr>
          <a:xfrm>
            <a:off x="3937099" y="4075113"/>
            <a:ext cx="423763" cy="423763"/>
          </a:xfrm>
          <a:prstGeom prst="rect">
            <a:avLst/>
          </a:prstGeom>
        </p:spPr>
      </p:pic>
      <p:sp>
        <p:nvSpPr>
          <p:cNvPr id="14" name="Text 7"/>
          <p:cNvSpPr/>
          <p:nvPr/>
        </p:nvSpPr>
        <p:spPr>
          <a:xfrm>
            <a:off x="3937100" y="4668342"/>
            <a:ext cx="2118916" cy="264914"/>
          </a:xfrm>
          <a:prstGeom prst="rect">
            <a:avLst/>
          </a:prstGeom>
          <a:noFill/>
          <a:ln/>
        </p:spPr>
        <p:txBody>
          <a:bodyPr wrap="none" lIns="0" tIns="0" rIns="0" bIns="0" rtlCol="0" anchor="t"/>
          <a:lstStyle/>
          <a:p>
            <a:pPr>
              <a:lnSpc>
                <a:spcPts val="2083"/>
              </a:lnSpc>
            </a:pPr>
            <a:r>
              <a:rPr lang="en-US" sz="1667" dirty="0">
                <a:solidFill>
                  <a:srgbClr val="2C3249"/>
                </a:solidFill>
                <a:latin typeface="Kanit Light" pitchFamily="34" charset="0"/>
                <a:ea typeface="Kanit Light" pitchFamily="34" charset="-122"/>
                <a:cs typeface="Kanit Light" pitchFamily="34" charset="-120"/>
              </a:rPr>
              <a:t>Private Labels</a:t>
            </a:r>
            <a:endParaRPr lang="en-US" sz="1667" dirty="0"/>
          </a:p>
        </p:txBody>
      </p:sp>
      <p:sp>
        <p:nvSpPr>
          <p:cNvPr id="15" name="Text 8"/>
          <p:cNvSpPr/>
          <p:nvPr/>
        </p:nvSpPr>
        <p:spPr>
          <a:xfrm>
            <a:off x="3937099" y="5034955"/>
            <a:ext cx="3089672" cy="1355328"/>
          </a:xfrm>
          <a:prstGeom prst="rect">
            <a:avLst/>
          </a:prstGeom>
          <a:noFill/>
          <a:ln/>
        </p:spPr>
        <p:txBody>
          <a:bodyPr wrap="square" lIns="0" tIns="0" rIns="0" bIns="0" rtlCol="0" anchor="t"/>
          <a:lstStyle/>
          <a:p>
            <a:pPr>
              <a:lnSpc>
                <a:spcPts val="2125"/>
              </a:lnSpc>
            </a:pPr>
            <a:r>
              <a:rPr lang="en-US" sz="1333" dirty="0">
                <a:solidFill>
                  <a:srgbClr val="2C3249"/>
                </a:solidFill>
                <a:latin typeface="Martel Sans" pitchFamily="34" charset="0"/>
                <a:ea typeface="Martel Sans" pitchFamily="34" charset="-122"/>
                <a:cs typeface="Martel Sans" pitchFamily="34" charset="-120"/>
              </a:rPr>
              <a:t>Nykaa's own product lines, such as Nykaa Cosmetics, Nykaa Naturals, Kay Beauty, and 20 Dresses by Nykaa Fashion, provide high-margin and exclusive offerings.</a:t>
            </a:r>
            <a:endParaRPr lang="en-US" sz="1333"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Lst>
          </a:blip>
          <a:srcRect/>
          <a:stretch/>
        </p:blipFill>
        <p:spPr>
          <a:xfrm>
            <a:off x="0" y="678426"/>
            <a:ext cx="4572000" cy="5672070"/>
          </a:xfrm>
          <a:prstGeom prst="rect">
            <a:avLst/>
          </a:prstGeom>
        </p:spPr>
      </p:pic>
      <p:sp>
        <p:nvSpPr>
          <p:cNvPr id="3" name="Text 0"/>
          <p:cNvSpPr/>
          <p:nvPr/>
        </p:nvSpPr>
        <p:spPr>
          <a:xfrm>
            <a:off x="5217419" y="507405"/>
            <a:ext cx="4774803" cy="576263"/>
          </a:xfrm>
          <a:prstGeom prst="rect">
            <a:avLst/>
          </a:prstGeom>
          <a:noFill/>
          <a:ln/>
        </p:spPr>
        <p:txBody>
          <a:bodyPr wrap="none" lIns="0" tIns="0" rIns="0" bIns="0" rtlCol="0" anchor="t"/>
          <a:lstStyle/>
          <a:p>
            <a:pPr defTabSz="761970">
              <a:lnSpc>
                <a:spcPts val="4500"/>
              </a:lnSpc>
            </a:pPr>
            <a:r>
              <a:rPr lang="en-US" sz="3625" dirty="0">
                <a:solidFill>
                  <a:srgbClr val="272D45"/>
                </a:solidFill>
                <a:latin typeface="Kanit Light" pitchFamily="34" charset="0"/>
                <a:ea typeface="Kanit Light" pitchFamily="34" charset="-122"/>
                <a:cs typeface="Kanit Light" pitchFamily="34" charset="-120"/>
              </a:rPr>
              <a:t>Nykaa's Business Model</a:t>
            </a:r>
            <a:endParaRPr lang="en-US" sz="3625" dirty="0">
              <a:solidFill>
                <a:prstClr val="black"/>
              </a:solidFill>
              <a:latin typeface="Calibri" panose="020F0502020204030204"/>
            </a:endParaRPr>
          </a:p>
        </p:txBody>
      </p:sp>
      <p:sp>
        <p:nvSpPr>
          <p:cNvPr id="4" name="Shape 1"/>
          <p:cNvSpPr/>
          <p:nvPr/>
        </p:nvSpPr>
        <p:spPr>
          <a:xfrm>
            <a:off x="5217419" y="1360191"/>
            <a:ext cx="3072408" cy="2845594"/>
          </a:xfrm>
          <a:prstGeom prst="roundRect">
            <a:avLst>
              <a:gd name="adj" fmla="val 2722"/>
            </a:avLst>
          </a:prstGeom>
          <a:solidFill>
            <a:srgbClr val="DFECE9"/>
          </a:solidFill>
          <a:ln w="7620">
            <a:solidFill>
              <a:srgbClr val="C5D2CF"/>
            </a:solidFill>
            <a:prstDash val="solid"/>
          </a:ln>
        </p:spPr>
      </p:sp>
      <p:sp>
        <p:nvSpPr>
          <p:cNvPr id="5" name="Text 2"/>
          <p:cNvSpPr/>
          <p:nvPr/>
        </p:nvSpPr>
        <p:spPr>
          <a:xfrm>
            <a:off x="5408117" y="1550888"/>
            <a:ext cx="2305149" cy="288032"/>
          </a:xfrm>
          <a:prstGeom prst="rect">
            <a:avLst/>
          </a:prstGeom>
          <a:noFill/>
          <a:ln/>
        </p:spPr>
        <p:txBody>
          <a:bodyPr wrap="none" lIns="0" tIns="0" rIns="0" bIns="0" rtlCol="0" anchor="t"/>
          <a:lstStyle/>
          <a:p>
            <a:pPr defTabSz="761970">
              <a:lnSpc>
                <a:spcPts val="2250"/>
              </a:lnSpc>
            </a:pPr>
            <a:r>
              <a:rPr lang="en-US" sz="1792" dirty="0">
                <a:solidFill>
                  <a:srgbClr val="2C3249"/>
                </a:solidFill>
                <a:latin typeface="Kanit Light" pitchFamily="34" charset="0"/>
                <a:ea typeface="Kanit Light" pitchFamily="34" charset="-122"/>
                <a:cs typeface="Kanit Light" pitchFamily="34" charset="-120"/>
              </a:rPr>
              <a:t>Marketplace Model</a:t>
            </a:r>
            <a:endParaRPr lang="en-US" sz="1792" dirty="0">
              <a:solidFill>
                <a:prstClr val="black"/>
              </a:solidFill>
              <a:latin typeface="Calibri" panose="020F0502020204030204"/>
            </a:endParaRPr>
          </a:p>
        </p:txBody>
      </p:sp>
      <p:sp>
        <p:nvSpPr>
          <p:cNvPr id="6" name="Text 3"/>
          <p:cNvSpPr/>
          <p:nvPr/>
        </p:nvSpPr>
        <p:spPr>
          <a:xfrm>
            <a:off x="5408117" y="1949550"/>
            <a:ext cx="2691011" cy="2065536"/>
          </a:xfrm>
          <a:prstGeom prst="rect">
            <a:avLst/>
          </a:prstGeom>
          <a:noFill/>
          <a:ln/>
        </p:spPr>
        <p:txBody>
          <a:bodyPr wrap="square" lIns="0" tIns="0" rIns="0" bIns="0" rtlCol="0" anchor="t"/>
          <a:lstStyle/>
          <a:p>
            <a:pPr defTabSz="761970">
              <a:lnSpc>
                <a:spcPts val="2292"/>
              </a:lnSpc>
            </a:pPr>
            <a:r>
              <a:rPr lang="en-US" sz="1417" dirty="0">
                <a:solidFill>
                  <a:srgbClr val="2C3249"/>
                </a:solidFill>
                <a:latin typeface="Martel Sans" pitchFamily="34" charset="0"/>
                <a:ea typeface="Martel Sans" pitchFamily="34" charset="-122"/>
                <a:cs typeface="Martel Sans" pitchFamily="34" charset="-120"/>
              </a:rPr>
              <a:t>Nykaa collaborates with third-party sellers, earning commissions on sales made through its platform, providing a wide range of products and brands to its customers.</a:t>
            </a:r>
            <a:endParaRPr lang="en-US" sz="1417" dirty="0">
              <a:solidFill>
                <a:prstClr val="black"/>
              </a:solidFill>
              <a:latin typeface="Calibri" panose="020F0502020204030204"/>
            </a:endParaRPr>
          </a:p>
        </p:txBody>
      </p:sp>
      <p:sp>
        <p:nvSpPr>
          <p:cNvPr id="7" name="Shape 4"/>
          <p:cNvSpPr/>
          <p:nvPr/>
        </p:nvSpPr>
        <p:spPr>
          <a:xfrm>
            <a:off x="8474175" y="1360191"/>
            <a:ext cx="3072408" cy="2845594"/>
          </a:xfrm>
          <a:prstGeom prst="roundRect">
            <a:avLst>
              <a:gd name="adj" fmla="val 2722"/>
            </a:avLst>
          </a:prstGeom>
          <a:solidFill>
            <a:srgbClr val="DFECE9"/>
          </a:solidFill>
          <a:ln w="7620">
            <a:solidFill>
              <a:srgbClr val="C5D2CF"/>
            </a:solidFill>
            <a:prstDash val="solid"/>
          </a:ln>
        </p:spPr>
      </p:sp>
      <p:sp>
        <p:nvSpPr>
          <p:cNvPr id="8" name="Text 5"/>
          <p:cNvSpPr/>
          <p:nvPr/>
        </p:nvSpPr>
        <p:spPr>
          <a:xfrm>
            <a:off x="8664873" y="1550888"/>
            <a:ext cx="2305149" cy="288032"/>
          </a:xfrm>
          <a:prstGeom prst="rect">
            <a:avLst/>
          </a:prstGeom>
          <a:noFill/>
          <a:ln/>
        </p:spPr>
        <p:txBody>
          <a:bodyPr wrap="none" lIns="0" tIns="0" rIns="0" bIns="0" rtlCol="0" anchor="t"/>
          <a:lstStyle/>
          <a:p>
            <a:pPr defTabSz="761970">
              <a:lnSpc>
                <a:spcPts val="2250"/>
              </a:lnSpc>
            </a:pPr>
            <a:r>
              <a:rPr lang="en-US" sz="1792" dirty="0">
                <a:solidFill>
                  <a:srgbClr val="2C3249"/>
                </a:solidFill>
                <a:latin typeface="Kanit Light" pitchFamily="34" charset="0"/>
                <a:ea typeface="Kanit Light" pitchFamily="34" charset="-122"/>
                <a:cs typeface="Kanit Light" pitchFamily="34" charset="-120"/>
              </a:rPr>
              <a:t>Private Labels</a:t>
            </a:r>
            <a:endParaRPr lang="en-US" sz="1792" dirty="0">
              <a:solidFill>
                <a:prstClr val="black"/>
              </a:solidFill>
              <a:latin typeface="Calibri" panose="020F0502020204030204"/>
            </a:endParaRPr>
          </a:p>
        </p:txBody>
      </p:sp>
      <p:sp>
        <p:nvSpPr>
          <p:cNvPr id="9" name="Text 6"/>
          <p:cNvSpPr/>
          <p:nvPr/>
        </p:nvSpPr>
        <p:spPr>
          <a:xfrm>
            <a:off x="8664873" y="1949550"/>
            <a:ext cx="2691011" cy="1770459"/>
          </a:xfrm>
          <a:prstGeom prst="rect">
            <a:avLst/>
          </a:prstGeom>
          <a:noFill/>
          <a:ln/>
        </p:spPr>
        <p:txBody>
          <a:bodyPr wrap="square" lIns="0" tIns="0" rIns="0" bIns="0" rtlCol="0" anchor="t"/>
          <a:lstStyle/>
          <a:p>
            <a:pPr defTabSz="761970">
              <a:lnSpc>
                <a:spcPts val="2292"/>
              </a:lnSpc>
            </a:pPr>
            <a:r>
              <a:rPr lang="en-US" sz="1417" dirty="0">
                <a:solidFill>
                  <a:srgbClr val="2C3249"/>
                </a:solidFill>
                <a:latin typeface="Martel Sans" pitchFamily="34" charset="0"/>
                <a:ea typeface="Martel Sans" pitchFamily="34" charset="-122"/>
                <a:cs typeface="Martel Sans" pitchFamily="34" charset="-120"/>
              </a:rPr>
              <a:t>Nykaa's own brand offerings generate high margins, establishing brand identity and differentiation in the market, offering unique and exclusive products.</a:t>
            </a:r>
            <a:endParaRPr lang="en-US" sz="1417" dirty="0">
              <a:solidFill>
                <a:prstClr val="black"/>
              </a:solidFill>
              <a:latin typeface="Calibri" panose="020F0502020204030204"/>
            </a:endParaRPr>
          </a:p>
        </p:txBody>
      </p:sp>
      <p:sp>
        <p:nvSpPr>
          <p:cNvPr id="10" name="Shape 7"/>
          <p:cNvSpPr/>
          <p:nvPr/>
        </p:nvSpPr>
        <p:spPr>
          <a:xfrm>
            <a:off x="5217419" y="4390132"/>
            <a:ext cx="6329164" cy="1960364"/>
          </a:xfrm>
          <a:prstGeom prst="roundRect">
            <a:avLst>
              <a:gd name="adj" fmla="val 3951"/>
            </a:avLst>
          </a:prstGeom>
          <a:solidFill>
            <a:srgbClr val="DFECE9"/>
          </a:solidFill>
          <a:ln w="7620">
            <a:solidFill>
              <a:srgbClr val="C5D2CF"/>
            </a:solidFill>
            <a:prstDash val="solid"/>
          </a:ln>
        </p:spPr>
      </p:sp>
      <p:sp>
        <p:nvSpPr>
          <p:cNvPr id="11" name="Text 8"/>
          <p:cNvSpPr/>
          <p:nvPr/>
        </p:nvSpPr>
        <p:spPr>
          <a:xfrm>
            <a:off x="5408117" y="4580831"/>
            <a:ext cx="2305149" cy="288032"/>
          </a:xfrm>
          <a:prstGeom prst="rect">
            <a:avLst/>
          </a:prstGeom>
          <a:noFill/>
          <a:ln/>
        </p:spPr>
        <p:txBody>
          <a:bodyPr wrap="none" lIns="0" tIns="0" rIns="0" bIns="0" rtlCol="0" anchor="t"/>
          <a:lstStyle/>
          <a:p>
            <a:pPr defTabSz="761970">
              <a:lnSpc>
                <a:spcPts val="2250"/>
              </a:lnSpc>
            </a:pPr>
            <a:r>
              <a:rPr lang="en-US" sz="1792" dirty="0">
                <a:solidFill>
                  <a:srgbClr val="2C3249"/>
                </a:solidFill>
                <a:latin typeface="Kanit Light" pitchFamily="34" charset="0"/>
                <a:ea typeface="Kanit Light" pitchFamily="34" charset="-122"/>
                <a:cs typeface="Kanit Light" pitchFamily="34" charset="-120"/>
              </a:rPr>
              <a:t>Omnichannel Strategy</a:t>
            </a:r>
            <a:endParaRPr lang="en-US" sz="1792" dirty="0">
              <a:solidFill>
                <a:prstClr val="black"/>
              </a:solidFill>
              <a:latin typeface="Calibri" panose="020F0502020204030204"/>
            </a:endParaRPr>
          </a:p>
        </p:txBody>
      </p:sp>
      <p:sp>
        <p:nvSpPr>
          <p:cNvPr id="12" name="Text 9"/>
          <p:cNvSpPr/>
          <p:nvPr/>
        </p:nvSpPr>
        <p:spPr>
          <a:xfrm>
            <a:off x="5408117" y="4979492"/>
            <a:ext cx="5947768" cy="1180307"/>
          </a:xfrm>
          <a:prstGeom prst="rect">
            <a:avLst/>
          </a:prstGeom>
          <a:noFill/>
          <a:ln/>
        </p:spPr>
        <p:txBody>
          <a:bodyPr wrap="square" lIns="0" tIns="0" rIns="0" bIns="0" rtlCol="0" anchor="t"/>
          <a:lstStyle/>
          <a:p>
            <a:pPr defTabSz="761970">
              <a:lnSpc>
                <a:spcPts val="2292"/>
              </a:lnSpc>
            </a:pPr>
            <a:r>
              <a:rPr lang="en-US" sz="1417" dirty="0">
                <a:solidFill>
                  <a:srgbClr val="2C3249"/>
                </a:solidFill>
                <a:latin typeface="Martel Sans" pitchFamily="34" charset="0"/>
                <a:ea typeface="Martel Sans" pitchFamily="34" charset="-122"/>
                <a:cs typeface="Martel Sans" pitchFamily="34" charset="-120"/>
              </a:rPr>
              <a:t>Combining online and offline retail, Nykaa provides a seamless customer experience with its e-commerce website and mobile app for online sales and physical presence with Nykaa Luxe and Nykaa On Trend stores.</a:t>
            </a:r>
            <a:endParaRPr lang="en-US" sz="1417" dirty="0">
              <a:solidFill>
                <a:prstClr val="black"/>
              </a:solidFill>
              <a:latin typeface="Calibri" panose="020F0502020204030204"/>
            </a:endParaRPr>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4B267C4-9CF9-C2C2-DFD0-0EF54FEBB623}"/>
                  </a:ext>
                </a:extLst>
              </p14:cNvPr>
              <p14:cNvContentPartPr/>
              <p14:nvPr/>
            </p14:nvContentPartPr>
            <p14:xfrm>
              <a:off x="10890286" y="6547301"/>
              <a:ext cx="1134720" cy="149040"/>
            </p14:xfrm>
          </p:contentPart>
        </mc:Choice>
        <mc:Fallback xmlns="">
          <p:pic>
            <p:nvPicPr>
              <p:cNvPr id="13" name="Ink 12">
                <a:extLst>
                  <a:ext uri="{FF2B5EF4-FFF2-40B4-BE49-F238E27FC236}">
                    <a16:creationId xmlns:a16="http://schemas.microsoft.com/office/drawing/2014/main" id="{24B267C4-9CF9-C2C2-DFD0-0EF54FEBB623}"/>
                  </a:ext>
                </a:extLst>
              </p:cNvPr>
              <p:cNvPicPr/>
              <p:nvPr/>
            </p:nvPicPr>
            <p:blipFill>
              <a:blip r:embed="rId5"/>
              <a:stretch>
                <a:fillRect/>
              </a:stretch>
            </p:blipFill>
            <p:spPr>
              <a:xfrm>
                <a:off x="10827646" y="6484661"/>
                <a:ext cx="1260360" cy="27468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097" y="274639"/>
            <a:ext cx="9571703" cy="650153"/>
          </a:xfrm>
        </p:spPr>
        <p:txBody>
          <a:bodyPr>
            <a:normAutofit/>
          </a:bodyPr>
          <a:lstStyle/>
          <a:p>
            <a:pPr algn="l"/>
            <a:r>
              <a:rPr lang="en-IN" sz="2200" b="1" dirty="0"/>
              <a:t>Financial Analysis </a:t>
            </a:r>
            <a:r>
              <a:rPr lang="en-IN" sz="2200" dirty="0"/>
              <a:t>:</a:t>
            </a:r>
            <a:endParaRPr sz="2200" dirty="0"/>
          </a:p>
        </p:txBody>
      </p:sp>
      <p:graphicFrame>
        <p:nvGraphicFramePr>
          <p:cNvPr id="3" name="Table 2"/>
          <p:cNvGraphicFramePr>
            <a:graphicFrameLocks noGrp="1"/>
          </p:cNvGraphicFramePr>
          <p:nvPr>
            <p:extLst>
              <p:ext uri="{D42A27DB-BD31-4B8C-83A1-F6EECF244321}">
                <p14:modId xmlns:p14="http://schemas.microsoft.com/office/powerpoint/2010/main" val="1990305762"/>
              </p:ext>
            </p:extLst>
          </p:nvPr>
        </p:nvGraphicFramePr>
        <p:xfrm>
          <a:off x="796412" y="1002890"/>
          <a:ext cx="10097728" cy="4955456"/>
        </p:xfrm>
        <a:graphic>
          <a:graphicData uri="http://schemas.openxmlformats.org/drawingml/2006/table">
            <a:tbl>
              <a:tblPr firstRow="1" bandRow="1">
                <a:tableStyleId>{5C22544A-7EE6-4342-B048-85BDC9FD1C3A}</a:tableStyleId>
              </a:tblPr>
              <a:tblGrid>
                <a:gridCol w="2524432">
                  <a:extLst>
                    <a:ext uri="{9D8B030D-6E8A-4147-A177-3AD203B41FA5}">
                      <a16:colId xmlns:a16="http://schemas.microsoft.com/office/drawing/2014/main" val="20000"/>
                    </a:ext>
                  </a:extLst>
                </a:gridCol>
                <a:gridCol w="2524432">
                  <a:extLst>
                    <a:ext uri="{9D8B030D-6E8A-4147-A177-3AD203B41FA5}">
                      <a16:colId xmlns:a16="http://schemas.microsoft.com/office/drawing/2014/main" val="20001"/>
                    </a:ext>
                  </a:extLst>
                </a:gridCol>
                <a:gridCol w="2524432">
                  <a:extLst>
                    <a:ext uri="{9D8B030D-6E8A-4147-A177-3AD203B41FA5}">
                      <a16:colId xmlns:a16="http://schemas.microsoft.com/office/drawing/2014/main" val="20002"/>
                    </a:ext>
                  </a:extLst>
                </a:gridCol>
                <a:gridCol w="2524432">
                  <a:extLst>
                    <a:ext uri="{9D8B030D-6E8A-4147-A177-3AD203B41FA5}">
                      <a16:colId xmlns:a16="http://schemas.microsoft.com/office/drawing/2014/main" val="20003"/>
                    </a:ext>
                  </a:extLst>
                </a:gridCol>
              </a:tblGrid>
              <a:tr h="450496">
                <a:tc>
                  <a:txBody>
                    <a:bodyPr/>
                    <a:lstStyle/>
                    <a:p>
                      <a:r>
                        <a:t>Metric</a:t>
                      </a:r>
                    </a:p>
                  </a:txBody>
                  <a:tcPr/>
                </a:tc>
                <a:tc>
                  <a:txBody>
                    <a:bodyPr/>
                    <a:lstStyle/>
                    <a:p>
                      <a:r>
                        <a:t>2020 (March)</a:t>
                      </a:r>
                    </a:p>
                  </a:txBody>
                  <a:tcPr/>
                </a:tc>
                <a:tc>
                  <a:txBody>
                    <a:bodyPr/>
                    <a:lstStyle/>
                    <a:p>
                      <a:r>
                        <a:t>2021 (March)</a:t>
                      </a:r>
                    </a:p>
                  </a:txBody>
                  <a:tcPr/>
                </a:tc>
                <a:tc>
                  <a:txBody>
                    <a:bodyPr/>
                    <a:lstStyle/>
                    <a:p>
                      <a:r>
                        <a:t>2022 (March)</a:t>
                      </a:r>
                    </a:p>
                  </a:txBody>
                  <a:tcPr/>
                </a:tc>
                <a:extLst>
                  <a:ext uri="{0D108BD9-81ED-4DB2-BD59-A6C34878D82A}">
                    <a16:rowId xmlns:a16="http://schemas.microsoft.com/office/drawing/2014/main" val="10000"/>
                  </a:ext>
                </a:extLst>
              </a:tr>
              <a:tr h="450496">
                <a:tc>
                  <a:txBody>
                    <a:bodyPr/>
                    <a:lstStyle/>
                    <a:p>
                      <a:r>
                        <a:t>Revenue</a:t>
                      </a:r>
                    </a:p>
                  </a:txBody>
                  <a:tcPr/>
                </a:tc>
                <a:tc>
                  <a:txBody>
                    <a:bodyPr/>
                    <a:lstStyle/>
                    <a:p>
                      <a:r>
                        <a:rPr dirty="0"/>
                        <a:t>1767.53</a:t>
                      </a:r>
                    </a:p>
                  </a:txBody>
                  <a:tcPr/>
                </a:tc>
                <a:tc>
                  <a:txBody>
                    <a:bodyPr/>
                    <a:lstStyle/>
                    <a:p>
                      <a:r>
                        <a:t>2440.9</a:t>
                      </a:r>
                    </a:p>
                  </a:txBody>
                  <a:tcPr/>
                </a:tc>
                <a:tc>
                  <a:txBody>
                    <a:bodyPr/>
                    <a:lstStyle/>
                    <a:p>
                      <a:r>
                        <a:rPr dirty="0"/>
                        <a:t>3773.94</a:t>
                      </a:r>
                    </a:p>
                  </a:txBody>
                  <a:tcPr/>
                </a:tc>
                <a:extLst>
                  <a:ext uri="{0D108BD9-81ED-4DB2-BD59-A6C34878D82A}">
                    <a16:rowId xmlns:a16="http://schemas.microsoft.com/office/drawing/2014/main" val="10001"/>
                  </a:ext>
                </a:extLst>
              </a:tr>
              <a:tr h="450496">
                <a:tc>
                  <a:txBody>
                    <a:bodyPr/>
                    <a:lstStyle/>
                    <a:p>
                      <a:r>
                        <a:t>Total Expenditure</a:t>
                      </a:r>
                    </a:p>
                  </a:txBody>
                  <a:tcPr/>
                </a:tc>
                <a:tc>
                  <a:txBody>
                    <a:bodyPr/>
                    <a:lstStyle/>
                    <a:p>
                      <a:r>
                        <a:rPr dirty="0"/>
                        <a:t>1681.82</a:t>
                      </a:r>
                    </a:p>
                  </a:txBody>
                  <a:tcPr/>
                </a:tc>
                <a:tc>
                  <a:txBody>
                    <a:bodyPr/>
                    <a:lstStyle/>
                    <a:p>
                      <a:r>
                        <a:t>2282.65</a:t>
                      </a:r>
                    </a:p>
                  </a:txBody>
                  <a:tcPr/>
                </a:tc>
                <a:tc>
                  <a:txBody>
                    <a:bodyPr/>
                    <a:lstStyle/>
                    <a:p>
                      <a:r>
                        <a:t>3612.22</a:t>
                      </a:r>
                    </a:p>
                  </a:txBody>
                  <a:tcPr/>
                </a:tc>
                <a:extLst>
                  <a:ext uri="{0D108BD9-81ED-4DB2-BD59-A6C34878D82A}">
                    <a16:rowId xmlns:a16="http://schemas.microsoft.com/office/drawing/2014/main" val="10002"/>
                  </a:ext>
                </a:extLst>
              </a:tr>
              <a:tr h="450496">
                <a:tc>
                  <a:txBody>
                    <a:bodyPr/>
                    <a:lstStyle/>
                    <a:p>
                      <a:r>
                        <a:t>EBITDA</a:t>
                      </a:r>
                    </a:p>
                  </a:txBody>
                  <a:tcPr/>
                </a:tc>
                <a:tc>
                  <a:txBody>
                    <a:bodyPr/>
                    <a:lstStyle/>
                    <a:p>
                      <a:r>
                        <a:rPr dirty="0"/>
                        <a:t>85.71</a:t>
                      </a:r>
                    </a:p>
                  </a:txBody>
                  <a:tcPr/>
                </a:tc>
                <a:tc>
                  <a:txBody>
                    <a:bodyPr/>
                    <a:lstStyle/>
                    <a:p>
                      <a:r>
                        <a:t>158.25</a:t>
                      </a:r>
                    </a:p>
                  </a:txBody>
                  <a:tcPr/>
                </a:tc>
                <a:tc>
                  <a:txBody>
                    <a:bodyPr/>
                    <a:lstStyle/>
                    <a:p>
                      <a:r>
                        <a:t>161.72</a:t>
                      </a:r>
                    </a:p>
                  </a:txBody>
                  <a:tcPr/>
                </a:tc>
                <a:extLst>
                  <a:ext uri="{0D108BD9-81ED-4DB2-BD59-A6C34878D82A}">
                    <a16:rowId xmlns:a16="http://schemas.microsoft.com/office/drawing/2014/main" val="10003"/>
                  </a:ext>
                </a:extLst>
              </a:tr>
              <a:tr h="450496">
                <a:tc>
                  <a:txBody>
                    <a:bodyPr/>
                    <a:lstStyle/>
                    <a:p>
                      <a:r>
                        <a:t>Other Income</a:t>
                      </a:r>
                    </a:p>
                  </a:txBody>
                  <a:tcPr/>
                </a:tc>
                <a:tc>
                  <a:txBody>
                    <a:bodyPr/>
                    <a:lstStyle/>
                    <a:p>
                      <a:r>
                        <a:t>10.55</a:t>
                      </a:r>
                    </a:p>
                  </a:txBody>
                  <a:tcPr/>
                </a:tc>
                <a:tc>
                  <a:txBody>
                    <a:bodyPr/>
                    <a:lstStyle/>
                    <a:p>
                      <a:r>
                        <a:t>11.76</a:t>
                      </a:r>
                    </a:p>
                  </a:txBody>
                  <a:tcPr/>
                </a:tc>
                <a:tc>
                  <a:txBody>
                    <a:bodyPr/>
                    <a:lstStyle/>
                    <a:p>
                      <a:r>
                        <a:t>29.3</a:t>
                      </a:r>
                    </a:p>
                  </a:txBody>
                  <a:tcPr/>
                </a:tc>
                <a:extLst>
                  <a:ext uri="{0D108BD9-81ED-4DB2-BD59-A6C34878D82A}">
                    <a16:rowId xmlns:a16="http://schemas.microsoft.com/office/drawing/2014/main" val="10004"/>
                  </a:ext>
                </a:extLst>
              </a:tr>
              <a:tr h="450496">
                <a:tc>
                  <a:txBody>
                    <a:bodyPr/>
                    <a:lstStyle/>
                    <a:p>
                      <a:r>
                        <a:t>Interest</a:t>
                      </a:r>
                    </a:p>
                  </a:txBody>
                  <a:tcPr/>
                </a:tc>
                <a:tc>
                  <a:txBody>
                    <a:bodyPr/>
                    <a:lstStyle/>
                    <a:p>
                      <a:r>
                        <a:t>46.24</a:t>
                      </a:r>
                    </a:p>
                  </a:txBody>
                  <a:tcPr/>
                </a:tc>
                <a:tc>
                  <a:txBody>
                    <a:bodyPr/>
                    <a:lstStyle/>
                    <a:p>
                      <a:r>
                        <a:t>32.29</a:t>
                      </a:r>
                    </a:p>
                  </a:txBody>
                  <a:tcPr/>
                </a:tc>
                <a:tc>
                  <a:txBody>
                    <a:bodyPr/>
                    <a:lstStyle/>
                    <a:p>
                      <a:r>
                        <a:t>47.3</a:t>
                      </a:r>
                    </a:p>
                  </a:txBody>
                  <a:tcPr/>
                </a:tc>
                <a:extLst>
                  <a:ext uri="{0D108BD9-81ED-4DB2-BD59-A6C34878D82A}">
                    <a16:rowId xmlns:a16="http://schemas.microsoft.com/office/drawing/2014/main" val="10005"/>
                  </a:ext>
                </a:extLst>
              </a:tr>
              <a:tr h="450496">
                <a:tc>
                  <a:txBody>
                    <a:bodyPr/>
                    <a:lstStyle/>
                    <a:p>
                      <a:r>
                        <a:t>Depreciation</a:t>
                      </a:r>
                    </a:p>
                  </a:txBody>
                  <a:tcPr/>
                </a:tc>
                <a:tc>
                  <a:txBody>
                    <a:bodyPr/>
                    <a:lstStyle/>
                    <a:p>
                      <a:r>
                        <a:t>64.55</a:t>
                      </a:r>
                    </a:p>
                  </a:txBody>
                  <a:tcPr/>
                </a:tc>
                <a:tc>
                  <a:txBody>
                    <a:bodyPr/>
                    <a:lstStyle/>
                    <a:p>
                      <a:r>
                        <a:t>71.59</a:t>
                      </a:r>
                    </a:p>
                  </a:txBody>
                  <a:tcPr/>
                </a:tc>
                <a:tc>
                  <a:txBody>
                    <a:bodyPr/>
                    <a:lstStyle/>
                    <a:p>
                      <a:r>
                        <a:t>96.41</a:t>
                      </a:r>
                    </a:p>
                  </a:txBody>
                  <a:tcPr/>
                </a:tc>
                <a:extLst>
                  <a:ext uri="{0D108BD9-81ED-4DB2-BD59-A6C34878D82A}">
                    <a16:rowId xmlns:a16="http://schemas.microsoft.com/office/drawing/2014/main" val="10006"/>
                  </a:ext>
                </a:extLst>
              </a:tr>
              <a:tr h="450496">
                <a:tc>
                  <a:txBody>
                    <a:bodyPr/>
                    <a:lstStyle/>
                    <a:p>
                      <a:r>
                        <a:t>Profit Before Tax</a:t>
                      </a:r>
                    </a:p>
                  </a:txBody>
                  <a:tcPr/>
                </a:tc>
                <a:tc>
                  <a:txBody>
                    <a:bodyPr/>
                    <a:lstStyle/>
                    <a:p>
                      <a:r>
                        <a:t>-14.53</a:t>
                      </a:r>
                    </a:p>
                  </a:txBody>
                  <a:tcPr/>
                </a:tc>
                <a:tc>
                  <a:txBody>
                    <a:bodyPr/>
                    <a:lstStyle/>
                    <a:p>
                      <a:r>
                        <a:t>66.12</a:t>
                      </a:r>
                    </a:p>
                  </a:txBody>
                  <a:tcPr/>
                </a:tc>
                <a:tc>
                  <a:txBody>
                    <a:bodyPr/>
                    <a:lstStyle/>
                    <a:p>
                      <a:r>
                        <a:t>47.31</a:t>
                      </a:r>
                    </a:p>
                  </a:txBody>
                  <a:tcPr/>
                </a:tc>
                <a:extLst>
                  <a:ext uri="{0D108BD9-81ED-4DB2-BD59-A6C34878D82A}">
                    <a16:rowId xmlns:a16="http://schemas.microsoft.com/office/drawing/2014/main" val="10007"/>
                  </a:ext>
                </a:extLst>
              </a:tr>
              <a:tr h="450496">
                <a:tc>
                  <a:txBody>
                    <a:bodyPr/>
                    <a:lstStyle/>
                    <a:p>
                      <a:r>
                        <a:rPr dirty="0"/>
                        <a:t>Tax</a:t>
                      </a:r>
                    </a:p>
                  </a:txBody>
                  <a:tcPr/>
                </a:tc>
                <a:tc>
                  <a:txBody>
                    <a:bodyPr/>
                    <a:lstStyle/>
                    <a:p>
                      <a:r>
                        <a:t>8.47</a:t>
                      </a:r>
                    </a:p>
                  </a:txBody>
                  <a:tcPr/>
                </a:tc>
                <a:tc>
                  <a:txBody>
                    <a:bodyPr/>
                    <a:lstStyle/>
                    <a:p>
                      <a:r>
                        <a:t>4.48</a:t>
                      </a:r>
                    </a:p>
                  </a:txBody>
                  <a:tcPr/>
                </a:tc>
                <a:tc>
                  <a:txBody>
                    <a:bodyPr/>
                    <a:lstStyle/>
                    <a:p>
                      <a:r>
                        <a:t>6.02</a:t>
                      </a:r>
                    </a:p>
                  </a:txBody>
                  <a:tcPr/>
                </a:tc>
                <a:extLst>
                  <a:ext uri="{0D108BD9-81ED-4DB2-BD59-A6C34878D82A}">
                    <a16:rowId xmlns:a16="http://schemas.microsoft.com/office/drawing/2014/main" val="10008"/>
                  </a:ext>
                </a:extLst>
              </a:tr>
              <a:tr h="450496">
                <a:tc>
                  <a:txBody>
                    <a:bodyPr/>
                    <a:lstStyle/>
                    <a:p>
                      <a:r>
                        <a:t>Profit After Tax</a:t>
                      </a:r>
                    </a:p>
                  </a:txBody>
                  <a:tcPr/>
                </a:tc>
                <a:tc>
                  <a:txBody>
                    <a:bodyPr/>
                    <a:lstStyle/>
                    <a:p>
                      <a:r>
                        <a:rPr dirty="0"/>
                        <a:t>-23.0</a:t>
                      </a:r>
                    </a:p>
                  </a:txBody>
                  <a:tcPr/>
                </a:tc>
                <a:tc>
                  <a:txBody>
                    <a:bodyPr/>
                    <a:lstStyle/>
                    <a:p>
                      <a:r>
                        <a:t>61.65</a:t>
                      </a:r>
                    </a:p>
                  </a:txBody>
                  <a:tcPr/>
                </a:tc>
                <a:tc>
                  <a:txBody>
                    <a:bodyPr/>
                    <a:lstStyle/>
                    <a:p>
                      <a:r>
                        <a:t>41.29</a:t>
                      </a:r>
                    </a:p>
                  </a:txBody>
                  <a:tcPr/>
                </a:tc>
                <a:extLst>
                  <a:ext uri="{0D108BD9-81ED-4DB2-BD59-A6C34878D82A}">
                    <a16:rowId xmlns:a16="http://schemas.microsoft.com/office/drawing/2014/main" val="10009"/>
                  </a:ext>
                </a:extLst>
              </a:tr>
              <a:tr h="450496">
                <a:tc>
                  <a:txBody>
                    <a:bodyPr/>
                    <a:lstStyle/>
                    <a:p>
                      <a:r>
                        <a:t>Net Profit</a:t>
                      </a:r>
                    </a:p>
                  </a:txBody>
                  <a:tcPr/>
                </a:tc>
                <a:tc>
                  <a:txBody>
                    <a:bodyPr/>
                    <a:lstStyle/>
                    <a:p>
                      <a:r>
                        <a:t>-23.27</a:t>
                      </a:r>
                    </a:p>
                  </a:txBody>
                  <a:tcPr/>
                </a:tc>
                <a:tc>
                  <a:txBody>
                    <a:bodyPr/>
                    <a:lstStyle/>
                    <a:p>
                      <a:r>
                        <a:rPr dirty="0"/>
                        <a:t>61.55</a:t>
                      </a:r>
                    </a:p>
                  </a:txBody>
                  <a:tcPr/>
                </a:tc>
                <a:tc>
                  <a:txBody>
                    <a:bodyPr/>
                    <a:lstStyle/>
                    <a:p>
                      <a:r>
                        <a:rPr dirty="0"/>
                        <a:t>41.08</a:t>
                      </a:r>
                    </a:p>
                  </a:txBody>
                  <a:tcPr/>
                </a:tc>
                <a:extLst>
                  <a:ext uri="{0D108BD9-81ED-4DB2-BD59-A6C34878D82A}">
                    <a16:rowId xmlns:a16="http://schemas.microsoft.com/office/drawing/2014/main" val="10010"/>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60878"/>
          </a:xfrm>
          <a:prstGeom prst="rect">
            <a:avLst/>
          </a:prstGeom>
        </p:spPr>
      </p:pic>
      <p:sp>
        <p:nvSpPr>
          <p:cNvPr id="3" name="Text 0"/>
          <p:cNvSpPr/>
          <p:nvPr/>
        </p:nvSpPr>
        <p:spPr>
          <a:xfrm>
            <a:off x="507008" y="398363"/>
            <a:ext cx="3621981" cy="452735"/>
          </a:xfrm>
          <a:prstGeom prst="rect">
            <a:avLst/>
          </a:prstGeom>
          <a:noFill/>
          <a:ln/>
        </p:spPr>
        <p:txBody>
          <a:bodyPr wrap="none" lIns="0" tIns="0" rIns="0" bIns="0" rtlCol="0" anchor="t"/>
          <a:lstStyle/>
          <a:p>
            <a:pPr defTabSz="761970">
              <a:lnSpc>
                <a:spcPts val="3542"/>
              </a:lnSpc>
            </a:pPr>
            <a:r>
              <a:rPr lang="en-US" sz="2833" dirty="0">
                <a:solidFill>
                  <a:srgbClr val="272D45"/>
                </a:solidFill>
                <a:latin typeface="Kanit Light" pitchFamily="34" charset="0"/>
                <a:ea typeface="Kanit Light" pitchFamily="34" charset="-122"/>
                <a:cs typeface="Kanit Light" pitchFamily="34" charset="-120"/>
              </a:rPr>
              <a:t>Key Ratios and Metrics</a:t>
            </a:r>
            <a:endParaRPr lang="en-US" sz="2833" dirty="0">
              <a:solidFill>
                <a:prstClr val="black"/>
              </a:solidFill>
              <a:latin typeface="Calibri" panose="020F0502020204030204"/>
            </a:endParaRPr>
          </a:p>
        </p:txBody>
      </p:sp>
      <p:sp>
        <p:nvSpPr>
          <p:cNvPr id="4" name="Text 1"/>
          <p:cNvSpPr/>
          <p:nvPr/>
        </p:nvSpPr>
        <p:spPr>
          <a:xfrm>
            <a:off x="507008" y="1140818"/>
            <a:ext cx="6605984" cy="478036"/>
          </a:xfrm>
          <a:prstGeom prst="rect">
            <a:avLst/>
          </a:prstGeom>
          <a:noFill/>
          <a:ln/>
        </p:spPr>
        <p:txBody>
          <a:bodyPr wrap="none" lIns="0" tIns="0" rIns="0" bIns="0" rtlCol="0" anchor="t"/>
          <a:lstStyle/>
          <a:p>
            <a:pPr algn="ctr" defTabSz="761970">
              <a:lnSpc>
                <a:spcPts val="3750"/>
              </a:lnSpc>
            </a:pPr>
            <a:r>
              <a:rPr lang="en-US" sz="3750" dirty="0">
                <a:solidFill>
                  <a:srgbClr val="2C3249"/>
                </a:solidFill>
                <a:latin typeface="Kanit Light" pitchFamily="34" charset="0"/>
                <a:ea typeface="Kanit Light" pitchFamily="34" charset="-122"/>
                <a:cs typeface="Kanit Light" pitchFamily="34" charset="-120"/>
              </a:rPr>
              <a:t>30%</a:t>
            </a:r>
            <a:endParaRPr lang="en-US" sz="3750" dirty="0">
              <a:solidFill>
                <a:prstClr val="black"/>
              </a:solidFill>
              <a:latin typeface="Calibri" panose="020F0502020204030204"/>
            </a:endParaRPr>
          </a:p>
        </p:txBody>
      </p:sp>
      <p:sp>
        <p:nvSpPr>
          <p:cNvPr id="5" name="Text 2"/>
          <p:cNvSpPr/>
          <p:nvPr/>
        </p:nvSpPr>
        <p:spPr>
          <a:xfrm>
            <a:off x="2904530" y="1799928"/>
            <a:ext cx="1810941" cy="226318"/>
          </a:xfrm>
          <a:prstGeom prst="rect">
            <a:avLst/>
          </a:prstGeom>
          <a:noFill/>
          <a:ln/>
        </p:spPr>
        <p:txBody>
          <a:bodyPr wrap="none" lIns="0" tIns="0" rIns="0" bIns="0" rtlCol="0" anchor="t"/>
          <a:lstStyle/>
          <a:p>
            <a:pPr algn="ctr" defTabSz="761970">
              <a:lnSpc>
                <a:spcPts val="1750"/>
              </a:lnSpc>
            </a:pPr>
            <a:r>
              <a:rPr lang="en-US" sz="1417" dirty="0">
                <a:solidFill>
                  <a:srgbClr val="2C3249"/>
                </a:solidFill>
                <a:latin typeface="Kanit Light" pitchFamily="34" charset="0"/>
                <a:ea typeface="Kanit Light" pitchFamily="34" charset="-122"/>
                <a:cs typeface="Kanit Light" pitchFamily="34" charset="-120"/>
              </a:rPr>
              <a:t>Market Share</a:t>
            </a:r>
            <a:endParaRPr lang="en-US" sz="1417" dirty="0">
              <a:solidFill>
                <a:prstClr val="black"/>
              </a:solidFill>
              <a:latin typeface="Calibri" panose="020F0502020204030204"/>
            </a:endParaRPr>
          </a:p>
        </p:txBody>
      </p:sp>
      <p:sp>
        <p:nvSpPr>
          <p:cNvPr id="6" name="Text 3"/>
          <p:cNvSpPr/>
          <p:nvPr/>
        </p:nvSpPr>
        <p:spPr>
          <a:xfrm>
            <a:off x="507008" y="2113161"/>
            <a:ext cx="6605984" cy="463550"/>
          </a:xfrm>
          <a:prstGeom prst="rect">
            <a:avLst/>
          </a:prstGeom>
          <a:noFill/>
          <a:ln/>
        </p:spPr>
        <p:txBody>
          <a:bodyPr wrap="square" lIns="0" tIns="0" rIns="0" bIns="0" rtlCol="0" anchor="t"/>
          <a:lstStyle/>
          <a:p>
            <a:pPr algn="ctr" defTabSz="761970">
              <a:lnSpc>
                <a:spcPts val="1792"/>
              </a:lnSpc>
            </a:pPr>
            <a:r>
              <a:rPr lang="en-US" sz="1125" dirty="0">
                <a:solidFill>
                  <a:srgbClr val="2C3249"/>
                </a:solidFill>
                <a:latin typeface="Martel Sans" pitchFamily="34" charset="0"/>
                <a:ea typeface="Martel Sans" pitchFamily="34" charset="-122"/>
                <a:cs typeface="Martel Sans" pitchFamily="34" charset="-120"/>
              </a:rPr>
              <a:t>Nykaa holds a significant market share in the beauty and personal care sector, with a strong brand presence and loyal customer base.</a:t>
            </a:r>
            <a:endParaRPr lang="en-US" sz="1125" dirty="0">
              <a:solidFill>
                <a:prstClr val="black"/>
              </a:solidFill>
              <a:latin typeface="Calibri" panose="020F0502020204030204"/>
            </a:endParaRPr>
          </a:p>
        </p:txBody>
      </p:sp>
      <p:sp>
        <p:nvSpPr>
          <p:cNvPr id="7" name="Text 4"/>
          <p:cNvSpPr/>
          <p:nvPr/>
        </p:nvSpPr>
        <p:spPr>
          <a:xfrm>
            <a:off x="507008" y="3083720"/>
            <a:ext cx="6605984" cy="478036"/>
          </a:xfrm>
          <a:prstGeom prst="rect">
            <a:avLst/>
          </a:prstGeom>
          <a:noFill/>
          <a:ln/>
        </p:spPr>
        <p:txBody>
          <a:bodyPr wrap="none" lIns="0" tIns="0" rIns="0" bIns="0" rtlCol="0" anchor="t"/>
          <a:lstStyle/>
          <a:p>
            <a:pPr algn="ctr" defTabSz="761970">
              <a:lnSpc>
                <a:spcPts val="3750"/>
              </a:lnSpc>
            </a:pPr>
            <a:r>
              <a:rPr lang="en-US" sz="3750" dirty="0">
                <a:solidFill>
                  <a:srgbClr val="2C3249"/>
                </a:solidFill>
                <a:latin typeface="Kanit Light" pitchFamily="34" charset="0"/>
                <a:ea typeface="Kanit Light" pitchFamily="34" charset="-122"/>
                <a:cs typeface="Kanit Light" pitchFamily="34" charset="-120"/>
              </a:rPr>
              <a:t>10.5%</a:t>
            </a:r>
            <a:endParaRPr lang="en-US" sz="3750" dirty="0">
              <a:solidFill>
                <a:prstClr val="black"/>
              </a:solidFill>
              <a:latin typeface="Calibri" panose="020F0502020204030204"/>
            </a:endParaRPr>
          </a:p>
        </p:txBody>
      </p:sp>
      <p:sp>
        <p:nvSpPr>
          <p:cNvPr id="8" name="Text 5"/>
          <p:cNvSpPr/>
          <p:nvPr/>
        </p:nvSpPr>
        <p:spPr>
          <a:xfrm>
            <a:off x="2904530" y="3742829"/>
            <a:ext cx="1810941" cy="226318"/>
          </a:xfrm>
          <a:prstGeom prst="rect">
            <a:avLst/>
          </a:prstGeom>
          <a:noFill/>
          <a:ln/>
        </p:spPr>
        <p:txBody>
          <a:bodyPr wrap="none" lIns="0" tIns="0" rIns="0" bIns="0" rtlCol="0" anchor="t"/>
          <a:lstStyle/>
          <a:p>
            <a:pPr algn="ctr" defTabSz="761970">
              <a:lnSpc>
                <a:spcPts val="1750"/>
              </a:lnSpc>
            </a:pPr>
            <a:r>
              <a:rPr lang="en-US" sz="1417" dirty="0">
                <a:solidFill>
                  <a:srgbClr val="2C3249"/>
                </a:solidFill>
                <a:latin typeface="Kanit Light" pitchFamily="34" charset="0"/>
                <a:ea typeface="Kanit Light" pitchFamily="34" charset="-122"/>
                <a:cs typeface="Kanit Light" pitchFamily="34" charset="-120"/>
              </a:rPr>
              <a:t>Industry Growth</a:t>
            </a:r>
            <a:endParaRPr lang="en-US" sz="1417" dirty="0">
              <a:solidFill>
                <a:prstClr val="black"/>
              </a:solidFill>
              <a:latin typeface="Calibri" panose="020F0502020204030204"/>
            </a:endParaRPr>
          </a:p>
        </p:txBody>
      </p:sp>
      <p:sp>
        <p:nvSpPr>
          <p:cNvPr id="9" name="Text 6"/>
          <p:cNvSpPr/>
          <p:nvPr/>
        </p:nvSpPr>
        <p:spPr>
          <a:xfrm>
            <a:off x="507008" y="4056063"/>
            <a:ext cx="6605984" cy="463550"/>
          </a:xfrm>
          <a:prstGeom prst="rect">
            <a:avLst/>
          </a:prstGeom>
          <a:noFill/>
          <a:ln/>
        </p:spPr>
        <p:txBody>
          <a:bodyPr wrap="square" lIns="0" tIns="0" rIns="0" bIns="0" rtlCol="0" anchor="t"/>
          <a:lstStyle/>
          <a:p>
            <a:pPr algn="ctr" defTabSz="761970">
              <a:lnSpc>
                <a:spcPts val="1792"/>
              </a:lnSpc>
            </a:pPr>
            <a:r>
              <a:rPr lang="en-US" sz="1125" dirty="0">
                <a:solidFill>
                  <a:srgbClr val="2C3249"/>
                </a:solidFill>
                <a:latin typeface="Martel Sans" pitchFamily="34" charset="0"/>
                <a:ea typeface="Martel Sans" pitchFamily="34" charset="-122"/>
                <a:cs typeface="Martel Sans" pitchFamily="34" charset="-120"/>
              </a:rPr>
              <a:t>The beauty and personal care sector is experiencing robust growth in India, with high consumer demand and rising disposable incomes.</a:t>
            </a:r>
            <a:endParaRPr lang="en-US" sz="1125" dirty="0">
              <a:solidFill>
                <a:prstClr val="black"/>
              </a:solidFill>
              <a:latin typeface="Calibri" panose="020F0502020204030204"/>
            </a:endParaRPr>
          </a:p>
        </p:txBody>
      </p:sp>
      <p:sp>
        <p:nvSpPr>
          <p:cNvPr id="10" name="Text 7"/>
          <p:cNvSpPr/>
          <p:nvPr/>
        </p:nvSpPr>
        <p:spPr>
          <a:xfrm>
            <a:off x="507008" y="5026620"/>
            <a:ext cx="6605984" cy="478036"/>
          </a:xfrm>
          <a:prstGeom prst="rect">
            <a:avLst/>
          </a:prstGeom>
          <a:noFill/>
          <a:ln/>
        </p:spPr>
        <p:txBody>
          <a:bodyPr wrap="none" lIns="0" tIns="0" rIns="0" bIns="0" rtlCol="0" anchor="t"/>
          <a:lstStyle/>
          <a:p>
            <a:pPr algn="ctr" defTabSz="761970">
              <a:lnSpc>
                <a:spcPts val="3750"/>
              </a:lnSpc>
            </a:pPr>
            <a:r>
              <a:rPr lang="en-US" sz="3750" dirty="0">
                <a:solidFill>
                  <a:srgbClr val="2C3249"/>
                </a:solidFill>
                <a:latin typeface="Kanit Light" pitchFamily="34" charset="0"/>
                <a:ea typeface="Kanit Light" pitchFamily="34" charset="-122"/>
                <a:cs typeface="Kanit Light" pitchFamily="34" charset="-120"/>
              </a:rPr>
              <a:t>54%</a:t>
            </a:r>
            <a:endParaRPr lang="en-US" sz="3750" dirty="0">
              <a:solidFill>
                <a:prstClr val="black"/>
              </a:solidFill>
              <a:latin typeface="Calibri" panose="020F0502020204030204"/>
            </a:endParaRPr>
          </a:p>
        </p:txBody>
      </p:sp>
      <p:sp>
        <p:nvSpPr>
          <p:cNvPr id="11" name="Text 8"/>
          <p:cNvSpPr/>
          <p:nvPr/>
        </p:nvSpPr>
        <p:spPr>
          <a:xfrm>
            <a:off x="2904530" y="5685731"/>
            <a:ext cx="1810941" cy="226318"/>
          </a:xfrm>
          <a:prstGeom prst="rect">
            <a:avLst/>
          </a:prstGeom>
          <a:noFill/>
          <a:ln/>
        </p:spPr>
        <p:txBody>
          <a:bodyPr wrap="none" lIns="0" tIns="0" rIns="0" bIns="0" rtlCol="0" anchor="t"/>
          <a:lstStyle/>
          <a:p>
            <a:pPr algn="ctr" defTabSz="761970">
              <a:lnSpc>
                <a:spcPts val="1750"/>
              </a:lnSpc>
            </a:pPr>
            <a:r>
              <a:rPr lang="en-US" sz="1417" dirty="0">
                <a:solidFill>
                  <a:srgbClr val="2C3249"/>
                </a:solidFill>
                <a:latin typeface="Kanit Light" pitchFamily="34" charset="0"/>
                <a:ea typeface="Kanit Light" pitchFamily="34" charset="-122"/>
                <a:cs typeface="Kanit Light" pitchFamily="34" charset="-120"/>
              </a:rPr>
              <a:t>Revenue Growth</a:t>
            </a:r>
            <a:endParaRPr lang="en-US" sz="1417" dirty="0">
              <a:solidFill>
                <a:prstClr val="black"/>
              </a:solidFill>
              <a:latin typeface="Calibri" panose="020F0502020204030204"/>
            </a:endParaRPr>
          </a:p>
        </p:txBody>
      </p:sp>
      <p:sp>
        <p:nvSpPr>
          <p:cNvPr id="12" name="Text 9"/>
          <p:cNvSpPr/>
          <p:nvPr/>
        </p:nvSpPr>
        <p:spPr>
          <a:xfrm>
            <a:off x="507008" y="5998964"/>
            <a:ext cx="6605984" cy="463550"/>
          </a:xfrm>
          <a:prstGeom prst="rect">
            <a:avLst/>
          </a:prstGeom>
          <a:noFill/>
          <a:ln/>
        </p:spPr>
        <p:txBody>
          <a:bodyPr wrap="square" lIns="0" tIns="0" rIns="0" bIns="0" rtlCol="0" anchor="t"/>
          <a:lstStyle/>
          <a:p>
            <a:pPr algn="ctr" defTabSz="761970">
              <a:lnSpc>
                <a:spcPts val="1792"/>
              </a:lnSpc>
            </a:pPr>
            <a:r>
              <a:rPr lang="en-US" sz="1125" dirty="0">
                <a:solidFill>
                  <a:srgbClr val="2C3249"/>
                </a:solidFill>
                <a:latin typeface="Martel Sans" pitchFamily="34" charset="0"/>
                <a:ea typeface="Martel Sans" pitchFamily="34" charset="-122"/>
                <a:cs typeface="Martel Sans" pitchFamily="34" charset="-120"/>
              </a:rPr>
              <a:t>Nykaa demonstrates impressive revenue growth, outperforming the industry average, driven by its successful omnichannel strategy and strong product portfolio.</a:t>
            </a:r>
            <a:endParaRPr lang="en-US" sz="1125" dirty="0">
              <a:solidFill>
                <a:prstClr val="black"/>
              </a:solidFill>
              <a:latin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439143"/>
            <a:ext cx="8070949" cy="635473"/>
          </a:xfrm>
          <a:prstGeom prst="rect">
            <a:avLst/>
          </a:prstGeom>
          <a:noFill/>
          <a:ln/>
        </p:spPr>
        <p:txBody>
          <a:bodyPr wrap="none" lIns="0" tIns="0" rIns="0" bIns="0" rtlCol="0" anchor="t"/>
          <a:lstStyle/>
          <a:p>
            <a:pPr>
              <a:lnSpc>
                <a:spcPts val="4625"/>
              </a:lnSpc>
            </a:pPr>
            <a:r>
              <a:rPr lang="en-US" sz="3708" b="1" dirty="0">
                <a:solidFill>
                  <a:srgbClr val="443728"/>
                </a:solidFill>
                <a:latin typeface="Crimson Pro Bold" pitchFamily="34" charset="0"/>
                <a:ea typeface="Crimson Pro Bold" pitchFamily="34" charset="-122"/>
                <a:cs typeface="Crimson Pro Bold" pitchFamily="34" charset="-120"/>
              </a:rPr>
              <a:t>Nykaa's Pre-IPO Valuation Methodology</a:t>
            </a:r>
            <a:endParaRPr lang="en-US" sz="3708" dirty="0"/>
          </a:p>
        </p:txBody>
      </p:sp>
      <p:sp>
        <p:nvSpPr>
          <p:cNvPr id="3" name="Text 1"/>
          <p:cNvSpPr/>
          <p:nvPr/>
        </p:nvSpPr>
        <p:spPr>
          <a:xfrm>
            <a:off x="661492" y="1621693"/>
            <a:ext cx="3105844" cy="302846"/>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Comparable Company Analysis</a:t>
            </a:r>
            <a:endParaRPr lang="en-US" sz="1833" b="1" dirty="0"/>
          </a:p>
        </p:txBody>
      </p:sp>
      <p:sp>
        <p:nvSpPr>
          <p:cNvPr id="4" name="Text 2"/>
          <p:cNvSpPr/>
          <p:nvPr/>
        </p:nvSpPr>
        <p:spPr>
          <a:xfrm>
            <a:off x="661492" y="2051539"/>
            <a:ext cx="5203924" cy="1983153"/>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Nykaa's valuation was based on the Comparable Company Analysis (CCA) methodology, benchmarking its key financial metrics against similar companies in the e-commerce and beauty-tech sectors. This approach allowed for a relative valuation, comparing Nykaa to established players in the market.</a:t>
            </a:r>
            <a:endParaRPr lang="en-US" sz="1458" dirty="0"/>
          </a:p>
        </p:txBody>
      </p:sp>
      <p:sp>
        <p:nvSpPr>
          <p:cNvPr id="5" name="Text 3"/>
          <p:cNvSpPr/>
          <p:nvPr/>
        </p:nvSpPr>
        <p:spPr>
          <a:xfrm>
            <a:off x="6332934" y="1621693"/>
            <a:ext cx="2854920" cy="302846"/>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Pre-IPO Fundraising Rounds</a:t>
            </a:r>
            <a:endParaRPr lang="en-US" sz="1833" dirty="0"/>
          </a:p>
        </p:txBody>
      </p:sp>
      <p:sp>
        <p:nvSpPr>
          <p:cNvPr id="6" name="Text 4"/>
          <p:cNvSpPr/>
          <p:nvPr/>
        </p:nvSpPr>
        <p:spPr>
          <a:xfrm>
            <a:off x="6332935" y="2051540"/>
            <a:ext cx="5203924" cy="1983153"/>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Nykaa raised significant funding in the pre-IPO period, attracting investments from prominent venture capitalists and private equity firms. These fundraising rounds provided insights into investor confidence and the company's valuation trajectory.</a:t>
            </a:r>
            <a:endParaRPr lang="en-US" sz="1458" dirty="0"/>
          </a:p>
        </p:txBody>
      </p:sp>
      <p:sp>
        <p:nvSpPr>
          <p:cNvPr id="7" name="TextBox 6">
            <a:extLst>
              <a:ext uri="{FF2B5EF4-FFF2-40B4-BE49-F238E27FC236}">
                <a16:creationId xmlns:a16="http://schemas.microsoft.com/office/drawing/2014/main" id="{D987EA63-17AD-6B4F-9F85-86CBFC7D693C}"/>
              </a:ext>
            </a:extLst>
          </p:cNvPr>
          <p:cNvSpPr txBox="1"/>
          <p:nvPr/>
        </p:nvSpPr>
        <p:spPr>
          <a:xfrm>
            <a:off x="547077" y="4034693"/>
            <a:ext cx="11303000" cy="1900136"/>
          </a:xfrm>
          <a:prstGeom prst="rect">
            <a:avLst/>
          </a:prstGeom>
          <a:noFill/>
        </p:spPr>
        <p:txBody>
          <a:bodyPr wrap="square" rtlCol="0">
            <a:spAutoFit/>
          </a:bodyPr>
          <a:lstStyle/>
          <a:p>
            <a:r>
              <a:rPr lang="en-US" sz="1500" b="1" dirty="0">
                <a:latin typeface="Open Sans" panose="020B0606030504020204" pitchFamily="34" charset="0"/>
                <a:ea typeface="Open Sans" panose="020B0606030504020204" pitchFamily="34" charset="0"/>
                <a:cs typeface="Open Sans" panose="020B0606030504020204" pitchFamily="34" charset="0"/>
              </a:rPr>
              <a:t>NYKAA’S  Pre-IPO Fundraising Analysis :</a:t>
            </a:r>
          </a:p>
          <a:p>
            <a:endParaRPr lang="en-US" sz="1458" dirty="0"/>
          </a:p>
          <a:p>
            <a:r>
              <a:rPr lang="en-US" sz="1458" dirty="0">
                <a:latin typeface="Open Sans" panose="020B0606030504020204" pitchFamily="34" charset="0"/>
                <a:ea typeface="Open Sans" panose="020B0606030504020204" pitchFamily="34" charset="0"/>
                <a:cs typeface="Open Sans" panose="020B0606030504020204" pitchFamily="34" charset="0"/>
              </a:rPr>
              <a:t>March 2021  :  Amount Raised: ₹100 crore on revenue of ₹ 1800 crore that made post-round valuation ₹ 9000 crore</a:t>
            </a:r>
          </a:p>
          <a:p>
            <a:r>
              <a:rPr lang="en-US" sz="1458" dirty="0">
                <a:latin typeface="Open Sans" panose="020B0606030504020204" pitchFamily="34" charset="0"/>
                <a:ea typeface="Open Sans" panose="020B0606030504020204" pitchFamily="34" charset="0"/>
                <a:cs typeface="Open Sans" panose="020B0606030504020204" pitchFamily="34" charset="0"/>
              </a:rPr>
              <a:t>Revenue to Valuation Multiple (FY20): 4.8x</a:t>
            </a:r>
          </a:p>
          <a:p>
            <a:endParaRPr lang="en-US" sz="1458" dirty="0">
              <a:latin typeface="Open Sans" panose="020B0606030504020204" pitchFamily="34" charset="0"/>
              <a:ea typeface="Open Sans" panose="020B0606030504020204" pitchFamily="34" charset="0"/>
              <a:cs typeface="Open Sans" panose="020B0606030504020204" pitchFamily="34" charset="0"/>
            </a:endParaRPr>
          </a:p>
          <a:p>
            <a:r>
              <a:rPr lang="en-US" sz="1458" dirty="0">
                <a:latin typeface="Open Sans" panose="020B0606030504020204" pitchFamily="34" charset="0"/>
                <a:ea typeface="Open Sans" panose="020B0606030504020204" pitchFamily="34" charset="0"/>
                <a:cs typeface="Open Sans" panose="020B0606030504020204" pitchFamily="34" charset="0"/>
              </a:rPr>
              <a:t>July 2021  :  Amount Raised: ₹166 crore on revenue of ₹ 2400 crore that made post-round valuation ₹ 17500 crore</a:t>
            </a:r>
          </a:p>
          <a:p>
            <a:r>
              <a:rPr lang="en-US" sz="1458" dirty="0">
                <a:latin typeface="Open Sans" panose="020B0606030504020204" pitchFamily="34" charset="0"/>
                <a:ea typeface="Open Sans" panose="020B0606030504020204" pitchFamily="34" charset="0"/>
                <a:cs typeface="Open Sans" panose="020B0606030504020204" pitchFamily="34" charset="0"/>
              </a:rPr>
              <a:t>Revenue to Valuation Multiple (FY20): 7.1x</a:t>
            </a:r>
          </a:p>
          <a:p>
            <a:endParaRPr lang="en-IN" sz="1500"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6B02A2B3-7515-3968-4DDC-69E858F5BD34}"/>
                  </a:ext>
                </a:extLst>
              </p14:cNvPr>
              <p14:cNvContentPartPr/>
              <p14:nvPr/>
            </p14:nvContentPartPr>
            <p14:xfrm>
              <a:off x="10840966" y="6616781"/>
              <a:ext cx="1125000" cy="21960"/>
            </p14:xfrm>
          </p:contentPart>
        </mc:Choice>
        <mc:Fallback xmlns="">
          <p:pic>
            <p:nvPicPr>
              <p:cNvPr id="8" name="Ink 7">
                <a:extLst>
                  <a:ext uri="{FF2B5EF4-FFF2-40B4-BE49-F238E27FC236}">
                    <a16:creationId xmlns:a16="http://schemas.microsoft.com/office/drawing/2014/main" id="{6B02A2B3-7515-3968-4DDC-69E858F5BD34}"/>
                  </a:ext>
                </a:extLst>
              </p:cNvPr>
              <p:cNvPicPr/>
              <p:nvPr/>
            </p:nvPicPr>
            <p:blipFill>
              <a:blip r:embed="rId4"/>
              <a:stretch>
                <a:fillRect/>
              </a:stretch>
            </p:blipFill>
            <p:spPr>
              <a:xfrm>
                <a:off x="10778326" y="6554141"/>
                <a:ext cx="1250640" cy="14760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053506"/>
            <a:ext cx="7450336" cy="590649"/>
          </a:xfrm>
          <a:prstGeom prst="rect">
            <a:avLst/>
          </a:prstGeom>
          <a:noFill/>
          <a:ln/>
        </p:spPr>
        <p:txBody>
          <a:bodyPr wrap="none" lIns="0" tIns="0" rIns="0" bIns="0" rtlCol="0" anchor="t"/>
          <a:lstStyle/>
          <a:p>
            <a:pPr defTabSz="761970">
              <a:lnSpc>
                <a:spcPts val="4625"/>
              </a:lnSpc>
            </a:pPr>
            <a:r>
              <a:rPr lang="en-US" sz="3708" b="1" dirty="0">
                <a:solidFill>
                  <a:srgbClr val="443728"/>
                </a:solidFill>
                <a:latin typeface="Crimson Pro Bold" pitchFamily="34" charset="0"/>
                <a:ea typeface="Crimson Pro Bold" pitchFamily="34" charset="-122"/>
                <a:cs typeface="Crimson Pro Bold" pitchFamily="34" charset="-120"/>
              </a:rPr>
              <a:t>Nykaa's Valuation Compared to Peers</a:t>
            </a:r>
            <a:endParaRPr lang="en-US" sz="3708" dirty="0">
              <a:solidFill>
                <a:prstClr val="black"/>
              </a:solidFill>
              <a:latin typeface="Calibri" panose="020F0502020204030204"/>
            </a:endParaRPr>
          </a:p>
        </p:txBody>
      </p:sp>
      <p:sp>
        <p:nvSpPr>
          <p:cNvPr id="3" name="Text 1"/>
          <p:cNvSpPr/>
          <p:nvPr/>
        </p:nvSpPr>
        <p:spPr>
          <a:xfrm>
            <a:off x="661492" y="2116634"/>
            <a:ext cx="3433961" cy="623689"/>
          </a:xfrm>
          <a:prstGeom prst="rect">
            <a:avLst/>
          </a:prstGeom>
          <a:noFill/>
          <a:ln/>
        </p:spPr>
        <p:txBody>
          <a:bodyPr wrap="none" lIns="0" tIns="0" rIns="0" bIns="0" rtlCol="0" anchor="t"/>
          <a:lstStyle/>
          <a:p>
            <a:pPr algn="ctr" defTabSz="761970">
              <a:lnSpc>
                <a:spcPts val="4875"/>
              </a:lnSpc>
            </a:pPr>
            <a:r>
              <a:rPr lang="en-US" sz="4875" b="1" dirty="0">
                <a:solidFill>
                  <a:srgbClr val="443728"/>
                </a:solidFill>
                <a:latin typeface="Crimson Pro Bold" pitchFamily="34" charset="0"/>
                <a:ea typeface="Crimson Pro Bold" pitchFamily="34" charset="-122"/>
                <a:cs typeface="Crimson Pro Bold" pitchFamily="34" charset="-120"/>
              </a:rPr>
              <a:t>4.8x</a:t>
            </a:r>
            <a:endParaRPr lang="en-US" sz="4875" dirty="0">
              <a:solidFill>
                <a:prstClr val="black"/>
              </a:solidFill>
              <a:latin typeface="Calibri" panose="020F0502020204030204"/>
            </a:endParaRPr>
          </a:p>
        </p:txBody>
      </p:sp>
      <p:sp>
        <p:nvSpPr>
          <p:cNvPr id="4" name="Text 2"/>
          <p:cNvSpPr/>
          <p:nvPr/>
        </p:nvSpPr>
        <p:spPr>
          <a:xfrm>
            <a:off x="1197075" y="2976463"/>
            <a:ext cx="2362696" cy="295275"/>
          </a:xfrm>
          <a:prstGeom prst="rect">
            <a:avLst/>
          </a:prstGeom>
          <a:noFill/>
          <a:ln/>
        </p:spPr>
        <p:txBody>
          <a:bodyPr wrap="none" lIns="0" tIns="0" rIns="0" bIns="0" rtlCol="0" anchor="t"/>
          <a:lstStyle/>
          <a:p>
            <a:pPr algn="ctr" defTabSz="761970">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Nykaa (FY20)</a:t>
            </a:r>
            <a:endParaRPr lang="en-US" sz="1833" dirty="0">
              <a:solidFill>
                <a:prstClr val="black"/>
              </a:solidFill>
              <a:latin typeface="Calibri" panose="020F0502020204030204"/>
            </a:endParaRPr>
          </a:p>
        </p:txBody>
      </p:sp>
      <p:sp>
        <p:nvSpPr>
          <p:cNvPr id="5" name="Text 3"/>
          <p:cNvSpPr/>
          <p:nvPr/>
        </p:nvSpPr>
        <p:spPr>
          <a:xfrm>
            <a:off x="661492" y="3385146"/>
            <a:ext cx="3433961" cy="1512094"/>
          </a:xfrm>
          <a:prstGeom prst="rect">
            <a:avLst/>
          </a:prstGeom>
          <a:noFill/>
          <a:ln/>
        </p:spPr>
        <p:txBody>
          <a:bodyPr wrap="square" lIns="0" tIns="0" rIns="0" bIns="0" rtlCol="0" anchor="t"/>
          <a:lstStyle/>
          <a:p>
            <a:pPr algn="ctr" defTabSz="761970">
              <a:lnSpc>
                <a:spcPts val="2375"/>
              </a:lnSpc>
            </a:pPr>
            <a:r>
              <a:rPr lang="en-US" sz="1458" dirty="0">
                <a:solidFill>
                  <a:srgbClr val="443728"/>
                </a:solidFill>
                <a:latin typeface="Open Sans" pitchFamily="34" charset="0"/>
                <a:ea typeface="Open Sans" pitchFamily="34" charset="-122"/>
                <a:cs typeface="Open Sans" pitchFamily="34" charset="-120"/>
              </a:rPr>
              <a:t>Nykaa's revenue to valuation multiple was 4.8x in FY20. This signifies that investors were willing to pay a premium for the company's growth potential and strong market position.</a:t>
            </a:r>
            <a:endParaRPr lang="en-US" sz="1458" dirty="0">
              <a:solidFill>
                <a:prstClr val="black"/>
              </a:solidFill>
              <a:latin typeface="Calibri" panose="020F0502020204030204"/>
            </a:endParaRPr>
          </a:p>
        </p:txBody>
      </p:sp>
      <p:sp>
        <p:nvSpPr>
          <p:cNvPr id="6" name="Text 4"/>
          <p:cNvSpPr/>
          <p:nvPr/>
        </p:nvSpPr>
        <p:spPr>
          <a:xfrm>
            <a:off x="4378920" y="2116634"/>
            <a:ext cx="3434060" cy="623689"/>
          </a:xfrm>
          <a:prstGeom prst="rect">
            <a:avLst/>
          </a:prstGeom>
          <a:noFill/>
          <a:ln/>
        </p:spPr>
        <p:txBody>
          <a:bodyPr wrap="none" lIns="0" tIns="0" rIns="0" bIns="0" rtlCol="0" anchor="t"/>
          <a:lstStyle/>
          <a:p>
            <a:pPr algn="ctr" defTabSz="761970">
              <a:lnSpc>
                <a:spcPts val="4875"/>
              </a:lnSpc>
            </a:pPr>
            <a:r>
              <a:rPr lang="en-US" sz="4875" b="1" dirty="0">
                <a:solidFill>
                  <a:srgbClr val="443728"/>
                </a:solidFill>
                <a:latin typeface="Crimson Pro Bold" pitchFamily="34" charset="0"/>
                <a:ea typeface="Crimson Pro Bold" pitchFamily="34" charset="-122"/>
                <a:cs typeface="Crimson Pro Bold" pitchFamily="34" charset="-120"/>
              </a:rPr>
              <a:t>3.99x</a:t>
            </a:r>
            <a:endParaRPr lang="en-US" sz="4875" dirty="0">
              <a:solidFill>
                <a:prstClr val="black"/>
              </a:solidFill>
              <a:latin typeface="Calibri" panose="020F0502020204030204"/>
            </a:endParaRPr>
          </a:p>
        </p:txBody>
      </p:sp>
      <p:sp>
        <p:nvSpPr>
          <p:cNvPr id="7" name="Text 5"/>
          <p:cNvSpPr/>
          <p:nvPr/>
        </p:nvSpPr>
        <p:spPr>
          <a:xfrm>
            <a:off x="4914603" y="2976463"/>
            <a:ext cx="2362696" cy="295275"/>
          </a:xfrm>
          <a:prstGeom prst="rect">
            <a:avLst/>
          </a:prstGeom>
          <a:noFill/>
          <a:ln/>
        </p:spPr>
        <p:txBody>
          <a:bodyPr wrap="none" lIns="0" tIns="0" rIns="0" bIns="0" rtlCol="0" anchor="t"/>
          <a:lstStyle/>
          <a:p>
            <a:pPr algn="ctr" defTabSz="761970">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Purplle (FY20)</a:t>
            </a:r>
            <a:endParaRPr lang="en-US" sz="1833" dirty="0">
              <a:solidFill>
                <a:prstClr val="black"/>
              </a:solidFill>
              <a:latin typeface="Calibri" panose="020F0502020204030204"/>
            </a:endParaRPr>
          </a:p>
        </p:txBody>
      </p:sp>
      <p:sp>
        <p:nvSpPr>
          <p:cNvPr id="8" name="Text 6"/>
          <p:cNvSpPr/>
          <p:nvPr/>
        </p:nvSpPr>
        <p:spPr>
          <a:xfrm>
            <a:off x="4378920" y="3385145"/>
            <a:ext cx="3434060" cy="2419350"/>
          </a:xfrm>
          <a:prstGeom prst="rect">
            <a:avLst/>
          </a:prstGeom>
          <a:noFill/>
          <a:ln/>
        </p:spPr>
        <p:txBody>
          <a:bodyPr wrap="square" lIns="0" tIns="0" rIns="0" bIns="0" rtlCol="0" anchor="t"/>
          <a:lstStyle/>
          <a:p>
            <a:pPr algn="ctr" defTabSz="761970">
              <a:lnSpc>
                <a:spcPts val="2375"/>
              </a:lnSpc>
            </a:pPr>
            <a:r>
              <a:rPr lang="en-US" sz="1458" dirty="0">
                <a:solidFill>
                  <a:srgbClr val="443728"/>
                </a:solidFill>
                <a:latin typeface="Open Sans" pitchFamily="34" charset="0"/>
                <a:ea typeface="Open Sans" pitchFamily="34" charset="-122"/>
                <a:cs typeface="Open Sans" pitchFamily="34" charset="-120"/>
              </a:rPr>
              <a:t>Purplle, a competitor in the online beauty market, had a revenue to valuation multiple of 3.99x in FY20, indicating investor confidence in its growth trajectory. This reflects the competitive landscape and investor appetite for the beauty e-commerce sector.</a:t>
            </a:r>
            <a:endParaRPr lang="en-US" sz="1458" dirty="0">
              <a:solidFill>
                <a:prstClr val="black"/>
              </a:solidFill>
              <a:latin typeface="Calibri" panose="020F0502020204030204"/>
            </a:endParaRPr>
          </a:p>
        </p:txBody>
      </p:sp>
      <p:sp>
        <p:nvSpPr>
          <p:cNvPr id="9" name="Text 7"/>
          <p:cNvSpPr/>
          <p:nvPr/>
        </p:nvSpPr>
        <p:spPr>
          <a:xfrm>
            <a:off x="8096449" y="2116634"/>
            <a:ext cx="3433961" cy="623689"/>
          </a:xfrm>
          <a:prstGeom prst="rect">
            <a:avLst/>
          </a:prstGeom>
          <a:noFill/>
          <a:ln/>
        </p:spPr>
        <p:txBody>
          <a:bodyPr wrap="none" lIns="0" tIns="0" rIns="0" bIns="0" rtlCol="0" anchor="t"/>
          <a:lstStyle/>
          <a:p>
            <a:pPr algn="ctr" defTabSz="761970">
              <a:lnSpc>
                <a:spcPts val="4875"/>
              </a:lnSpc>
            </a:pPr>
            <a:r>
              <a:rPr lang="en-US" sz="4875" b="1" dirty="0">
                <a:solidFill>
                  <a:srgbClr val="443728"/>
                </a:solidFill>
                <a:latin typeface="Crimson Pro Bold" pitchFamily="34" charset="0"/>
                <a:ea typeface="Crimson Pro Bold" pitchFamily="34" charset="-122"/>
                <a:cs typeface="Crimson Pro Bold" pitchFamily="34" charset="-120"/>
              </a:rPr>
              <a:t>10x</a:t>
            </a:r>
            <a:endParaRPr lang="en-US" sz="4875" dirty="0">
              <a:solidFill>
                <a:prstClr val="black"/>
              </a:solidFill>
              <a:latin typeface="Calibri" panose="020F0502020204030204"/>
            </a:endParaRPr>
          </a:p>
        </p:txBody>
      </p:sp>
      <p:sp>
        <p:nvSpPr>
          <p:cNvPr id="10" name="Text 8"/>
          <p:cNvSpPr/>
          <p:nvPr/>
        </p:nvSpPr>
        <p:spPr>
          <a:xfrm>
            <a:off x="8632032" y="2976463"/>
            <a:ext cx="2362696" cy="295275"/>
          </a:xfrm>
          <a:prstGeom prst="rect">
            <a:avLst/>
          </a:prstGeom>
          <a:noFill/>
          <a:ln/>
        </p:spPr>
        <p:txBody>
          <a:bodyPr wrap="none" lIns="0" tIns="0" rIns="0" bIns="0" rtlCol="0" anchor="t"/>
          <a:lstStyle/>
          <a:p>
            <a:pPr algn="ctr" defTabSz="761970">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Flipkart (FY20)</a:t>
            </a:r>
            <a:endParaRPr lang="en-US" sz="1833" dirty="0">
              <a:solidFill>
                <a:prstClr val="black"/>
              </a:solidFill>
              <a:latin typeface="Calibri" panose="020F0502020204030204"/>
            </a:endParaRPr>
          </a:p>
        </p:txBody>
      </p:sp>
      <p:sp>
        <p:nvSpPr>
          <p:cNvPr id="11" name="Text 9"/>
          <p:cNvSpPr/>
          <p:nvPr/>
        </p:nvSpPr>
        <p:spPr>
          <a:xfrm>
            <a:off x="8096449" y="3385145"/>
            <a:ext cx="3433961" cy="2116932"/>
          </a:xfrm>
          <a:prstGeom prst="rect">
            <a:avLst/>
          </a:prstGeom>
          <a:noFill/>
          <a:ln/>
        </p:spPr>
        <p:txBody>
          <a:bodyPr wrap="square" lIns="0" tIns="0" rIns="0" bIns="0" rtlCol="0" anchor="t"/>
          <a:lstStyle/>
          <a:p>
            <a:pPr algn="ctr" defTabSz="761970">
              <a:lnSpc>
                <a:spcPts val="2375"/>
              </a:lnSpc>
            </a:pPr>
            <a:r>
              <a:rPr lang="en-US" sz="1458" dirty="0">
                <a:solidFill>
                  <a:srgbClr val="443728"/>
                </a:solidFill>
                <a:latin typeface="Open Sans" pitchFamily="34" charset="0"/>
                <a:ea typeface="Open Sans" pitchFamily="34" charset="-122"/>
                <a:cs typeface="Open Sans" pitchFamily="34" charset="-120"/>
              </a:rPr>
              <a:t>Flipkart, a major e-commerce giant, had a revenue to valuation multiple of 10x in FY20, reflecting its dominance in the Indian e-commerce market. This provides context for understanding Nykaa's valuation in relation to a more established player.</a:t>
            </a:r>
            <a:endParaRPr lang="en-US" sz="1458" dirty="0">
              <a:solidFill>
                <a:prstClr val="black"/>
              </a:solidFill>
              <a:latin typeface="Calibri" panose="020F0502020204030204"/>
            </a:endParaRP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DB2E9B11-722C-131E-3F89-A5179A47889E}"/>
                  </a:ext>
                </a:extLst>
              </p14:cNvPr>
              <p14:cNvContentPartPr/>
              <p14:nvPr/>
            </p14:nvContentPartPr>
            <p14:xfrm>
              <a:off x="11557726" y="6480701"/>
              <a:ext cx="526320" cy="57960"/>
            </p14:xfrm>
          </p:contentPart>
        </mc:Choice>
        <mc:Fallback xmlns="">
          <p:pic>
            <p:nvPicPr>
              <p:cNvPr id="12" name="Ink 11">
                <a:extLst>
                  <a:ext uri="{FF2B5EF4-FFF2-40B4-BE49-F238E27FC236}">
                    <a16:creationId xmlns:a16="http://schemas.microsoft.com/office/drawing/2014/main" id="{DB2E9B11-722C-131E-3F89-A5179A47889E}"/>
                  </a:ext>
                </a:extLst>
              </p:cNvPr>
              <p:cNvPicPr/>
              <p:nvPr/>
            </p:nvPicPr>
            <p:blipFill>
              <a:blip r:embed="rId4"/>
              <a:stretch>
                <a:fillRect/>
              </a:stretch>
            </p:blipFill>
            <p:spPr>
              <a:xfrm>
                <a:off x="11495086" y="6417701"/>
                <a:ext cx="651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413F9876-A6CB-28BE-7F38-A9F99B3D0298}"/>
                  </a:ext>
                </a:extLst>
              </p14:cNvPr>
              <p14:cNvContentPartPr/>
              <p14:nvPr/>
            </p14:nvContentPartPr>
            <p14:xfrm>
              <a:off x="10827286" y="6587261"/>
              <a:ext cx="1158120" cy="79920"/>
            </p14:xfrm>
          </p:contentPart>
        </mc:Choice>
        <mc:Fallback xmlns="">
          <p:pic>
            <p:nvPicPr>
              <p:cNvPr id="13" name="Ink 12">
                <a:extLst>
                  <a:ext uri="{FF2B5EF4-FFF2-40B4-BE49-F238E27FC236}">
                    <a16:creationId xmlns:a16="http://schemas.microsoft.com/office/drawing/2014/main" id="{413F9876-A6CB-28BE-7F38-A9F99B3D0298}"/>
                  </a:ext>
                </a:extLst>
              </p:cNvPr>
              <p:cNvPicPr/>
              <p:nvPr/>
            </p:nvPicPr>
            <p:blipFill>
              <a:blip r:embed="rId6"/>
              <a:stretch>
                <a:fillRect/>
              </a:stretch>
            </p:blipFill>
            <p:spPr>
              <a:xfrm>
                <a:off x="10764646" y="6524261"/>
                <a:ext cx="1283760" cy="205560"/>
              </a:xfrm>
              <a:prstGeom prst="rect">
                <a:avLst/>
              </a:prstGeom>
            </p:spPr>
          </p:pic>
        </mc:Fallback>
      </mc:AlternateContent>
    </p:spTree>
  </p:cSld>
  <p:clrMapOvr>
    <a:masterClrMapping/>
  </p:clrMapOvr>
</p:sld>
</file>

<file path=ppt/theme/theme1.xml><?xml version="1.0" encoding="utf-8"?>
<a:theme xmlns:a="http://schemas.openxmlformats.org/drawingml/2006/main" name="BIA Template">
  <a:themeElements>
    <a:clrScheme name="Custom 4">
      <a:dk1>
        <a:srgbClr val="161A3E"/>
      </a:dk1>
      <a:lt1>
        <a:sysClr val="window" lastClr="FFFFFF"/>
      </a:lt1>
      <a:dk2>
        <a:srgbClr val="44546A"/>
      </a:dk2>
      <a:lt2>
        <a:srgbClr val="E7E6E6"/>
      </a:lt2>
      <a:accent1>
        <a:srgbClr val="4472C4"/>
      </a:accent1>
      <a:accent2>
        <a:srgbClr val="ED7D31"/>
      </a:accent2>
      <a:accent3>
        <a:srgbClr val="44546A"/>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9D22040-1EF0-412B-9FA9-6627AD17E855}">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2013 - 2022 Theme</Template>
  <TotalTime>7652</TotalTime>
  <Words>1563</Words>
  <Application>Microsoft Office PowerPoint</Application>
  <PresentationFormat>Widescreen</PresentationFormat>
  <Paragraphs>159</Paragraphs>
  <Slides>14</Slides>
  <Notes>9</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14</vt:i4>
      </vt:variant>
    </vt:vector>
  </HeadingPairs>
  <TitlesOfParts>
    <vt:vector size="25" baseType="lpstr">
      <vt:lpstr>Arial</vt:lpstr>
      <vt:lpstr>Calibri</vt:lpstr>
      <vt:lpstr>Crimson Pro Bold</vt:lpstr>
      <vt:lpstr>Figtree</vt:lpstr>
      <vt:lpstr>Kanit Light</vt:lpstr>
      <vt:lpstr>Martel Sans</vt:lpstr>
      <vt:lpstr>Open Sans</vt:lpstr>
      <vt:lpstr>BIA Template</vt:lpstr>
      <vt:lpstr>Office Theme</vt:lpstr>
      <vt:lpstr>1_Office Theme</vt:lpstr>
      <vt:lpstr>2_Office Theme</vt:lpstr>
      <vt:lpstr>PowerPoint Presentation</vt:lpstr>
      <vt:lpstr>INTRODUCTION :</vt:lpstr>
      <vt:lpstr>PowerPoint Presentation</vt:lpstr>
      <vt:lpstr>PowerPoint Presentation</vt:lpstr>
      <vt:lpstr>PowerPoint Presentation</vt:lpstr>
      <vt:lpstr>Financial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Aayush Shah</dc:creator>
  <cp:lastModifiedBy>Prasad Jangam</cp:lastModifiedBy>
  <cp:revision>2280</cp:revision>
  <dcterms:created xsi:type="dcterms:W3CDTF">2020-12-23T13:36:00Z</dcterms:created>
  <dcterms:modified xsi:type="dcterms:W3CDTF">2024-12-14T06:30:20Z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0B547D39C558497AB25C6414A889D07D</vt:lpwstr>
  </property>
  <property fmtid="{D5CDD505-2E9C-101B-9397-08002B2CF9AE}" pid="3" name="KSOProductBuildVer">
    <vt:lpwstr>1033-11.2.0.11306</vt:lpwstr>
  </property>
</Properties>
</file>